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32781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-647700" y="4953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457644" y="-138499"/>
            <a:ext cx="13504629" cy="90030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urnames Challenge: The Data"/>
          <p:cNvSpPr txBox="1"/>
          <p:nvPr>
            <p:ph type="title"/>
          </p:nvPr>
        </p:nvSpPr>
        <p:spPr>
          <a:xfrm>
            <a:off x="321581" y="653270"/>
            <a:ext cx="12361638" cy="136046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Surnames Challenge: The Data</a:t>
            </a:r>
          </a:p>
        </p:txBody>
      </p:sp>
      <p:pic>
        <p:nvPicPr>
          <p:cNvPr id="1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6749" y="2013729"/>
            <a:ext cx="9131301" cy="480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he challenge begins with observing the data of the 200 most common surnames in Slovenia and the approximate location of the family bearing them."/>
          <p:cNvSpPr txBox="1"/>
          <p:nvPr/>
        </p:nvSpPr>
        <p:spPr>
          <a:xfrm>
            <a:off x="465616" y="7434683"/>
            <a:ext cx="7946598" cy="12827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The challenge begins with observing the data of the 200 most common surnames in Slovenia and the approximate location of the family bearing them.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461" y="2075804"/>
            <a:ext cx="12337878" cy="560199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he challenged was carried out in May 2003, and engaged over 1.000 school kids all across Slovenia"/>
          <p:cNvSpPr txBox="1"/>
          <p:nvPr/>
        </p:nvSpPr>
        <p:spPr>
          <a:xfrm>
            <a:off x="762426" y="7846034"/>
            <a:ext cx="7806800" cy="889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The challenged was carried out in May 2003, and engaged over 1.000 school kids all across Slovenia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oncepts Cover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Concepts Covered</a:t>
            </a:r>
          </a:p>
        </p:txBody>
      </p:sp>
      <p:sp>
        <p:nvSpPr>
          <p:cNvPr id="163" name="Dat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</a:t>
            </a:r>
          </a:p>
          <a:p>
            <a:pPr/>
            <a:r>
              <a:t>Data-based profiling</a:t>
            </a:r>
          </a:p>
          <a:p>
            <a:pPr/>
            <a:r>
              <a:t>Estimation of distance</a:t>
            </a:r>
          </a:p>
          <a:p>
            <a:pPr/>
            <a:r>
              <a:t>Nearest neighbors</a:t>
            </a:r>
          </a:p>
          <a:p>
            <a:pPr/>
            <a:r>
              <a:t>Hierarchical clustering</a:t>
            </a:r>
          </a:p>
          <a:p>
            <a:pPr/>
            <a:r>
              <a:t>Geoinformatics</a:t>
            </a:r>
          </a:p>
        </p:txBody>
      </p:sp>
      <p:sp>
        <p:nvSpPr>
          <p:cNvPr id="164" name="The challenge, while only an hour long, covers many important machine learning concepts."/>
          <p:cNvSpPr txBox="1"/>
          <p:nvPr/>
        </p:nvSpPr>
        <p:spPr>
          <a:xfrm>
            <a:off x="6502400" y="8235950"/>
            <a:ext cx="6130375" cy="12827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The challenge, while only an hour long, covers many important machine learning concepts.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889" y="229245"/>
            <a:ext cx="11819022" cy="929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he material for this and other lectures is freely available online."/>
          <p:cNvSpPr txBox="1"/>
          <p:nvPr/>
        </p:nvSpPr>
        <p:spPr>
          <a:xfrm>
            <a:off x="6937720" y="6027079"/>
            <a:ext cx="5945000" cy="889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The material for this and other lectures is freely available online.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237" y="632243"/>
            <a:ext cx="12314326" cy="848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urnames Challenge: The Data"/>
          <p:cNvSpPr txBox="1"/>
          <p:nvPr>
            <p:ph type="title"/>
          </p:nvPr>
        </p:nvSpPr>
        <p:spPr>
          <a:xfrm>
            <a:off x="321581" y="653270"/>
            <a:ext cx="12361638" cy="136046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Surnames Challenge: The Data</a:t>
            </a:r>
          </a:p>
        </p:txBody>
      </p:sp>
      <p:pic>
        <p:nvPicPr>
          <p:cNvPr id="1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6750" y="2013729"/>
            <a:ext cx="9131300" cy="480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Janez Demšar"/>
          <p:cNvSpPr txBox="1"/>
          <p:nvPr/>
        </p:nvSpPr>
        <p:spPr>
          <a:xfrm>
            <a:off x="7700880" y="7786734"/>
            <a:ext cx="4982339" cy="1360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8358">
              <a:defRPr sz="5940"/>
            </a:lvl1pPr>
          </a:lstStyle>
          <a:p>
            <a:pPr/>
            <a:r>
              <a:t>Janez Demšar</a:t>
            </a:r>
          </a:p>
        </p:txBody>
      </p:sp>
      <p:pic>
        <p:nvPicPr>
          <p:cNvPr id="133" name="4944482.jpg" descr="494448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581" y="4778014"/>
            <a:ext cx="7243519" cy="4072632"/>
          </a:xfrm>
          <a:prstGeom prst="rect">
            <a:avLst/>
          </a:prstGeom>
          <a:ln w="25400">
            <a:miter lim="400000"/>
          </a:ln>
          <a:effectLst>
            <a:reflection blurRad="0" stA="8233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847" y="1224149"/>
            <a:ext cx="12348307" cy="833327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Location Mining"/>
          <p:cNvSpPr txBox="1"/>
          <p:nvPr>
            <p:ph type="title"/>
          </p:nvPr>
        </p:nvSpPr>
        <p:spPr>
          <a:xfrm>
            <a:off x="7437945" y="-1"/>
            <a:ext cx="5014121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Location Mining</a:t>
            </a:r>
          </a:p>
        </p:txBody>
      </p:sp>
      <p:sp>
        <p:nvSpPr>
          <p:cNvPr id="137" name="We can explore the geographic location of each of the surnames and notice an uneven distribution across the country."/>
          <p:cNvSpPr txBox="1"/>
          <p:nvPr/>
        </p:nvSpPr>
        <p:spPr>
          <a:xfrm>
            <a:off x="5203698" y="8274724"/>
            <a:ext cx="7248368" cy="12827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We can explore the geographic location of each of the surnames and notice an uneven distribution across the country.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urname-Based Municipality Profiling"/>
          <p:cNvSpPr txBox="1"/>
          <p:nvPr>
            <p:ph type="title"/>
          </p:nvPr>
        </p:nvSpPr>
        <p:spPr>
          <a:xfrm>
            <a:off x="156631" y="-399531"/>
            <a:ext cx="13004801" cy="21590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Surname-Based Municipality Profiling</a:t>
            </a:r>
          </a:p>
        </p:txBody>
      </p:sp>
      <p:pic>
        <p:nvPicPr>
          <p:cNvPr id="1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350" y="2393950"/>
            <a:ext cx="109601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We can profile municipalities based on the frequency of surnames…"/>
          <p:cNvSpPr txBox="1"/>
          <p:nvPr/>
        </p:nvSpPr>
        <p:spPr>
          <a:xfrm>
            <a:off x="5203698" y="8471575"/>
            <a:ext cx="7248368" cy="889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We can profile municipalities based on the frequency of surnames…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25850"/>
            <a:ext cx="11783418" cy="852775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lustering"/>
          <p:cNvSpPr txBox="1"/>
          <p:nvPr>
            <p:ph type="title"/>
          </p:nvPr>
        </p:nvSpPr>
        <p:spPr>
          <a:xfrm>
            <a:off x="5891708" y="146350"/>
            <a:ext cx="6599002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Clustering</a:t>
            </a:r>
          </a:p>
        </p:txBody>
      </p:sp>
      <p:sp>
        <p:nvSpPr>
          <p:cNvPr id="145" name="…and then mine how similar they are."/>
          <p:cNvSpPr txBox="1"/>
          <p:nvPr/>
        </p:nvSpPr>
        <p:spPr>
          <a:xfrm>
            <a:off x="5203698" y="8668425"/>
            <a:ext cx="7248368" cy="4953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…and then mine how similar they are.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34" y="1068325"/>
            <a:ext cx="12052332" cy="761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For the challenge, we have created a series of educational videos for children and teachers."/>
          <p:cNvSpPr txBox="1"/>
          <p:nvPr/>
        </p:nvSpPr>
        <p:spPr>
          <a:xfrm>
            <a:off x="200050" y="8240774"/>
            <a:ext cx="7248368" cy="889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For the challenge, we have created a series of educational videos for children and teachers.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699" y="665848"/>
            <a:ext cx="11771402" cy="842190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We have written a lecture notes that explain the challenge and background. For dedicated teachers only."/>
          <p:cNvSpPr txBox="1"/>
          <p:nvPr/>
        </p:nvSpPr>
        <p:spPr>
          <a:xfrm>
            <a:off x="246914" y="5485175"/>
            <a:ext cx="7248368" cy="12827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We have written a lecture notes that explain the challenge and background. For dedicated teachers only.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807" y="261750"/>
            <a:ext cx="7517186" cy="923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he challenge for the children was then a combination of videos and quiz questions."/>
          <p:cNvSpPr txBox="1"/>
          <p:nvPr/>
        </p:nvSpPr>
        <p:spPr>
          <a:xfrm>
            <a:off x="465616" y="2484969"/>
            <a:ext cx="5515258" cy="12827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The challenge for the children was then a combination of videos and quiz questions.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927" y="766445"/>
            <a:ext cx="10960946" cy="8220710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  <p:sp>
        <p:nvSpPr>
          <p:cNvPr id="157" name="We have trained the teachers about machine learning and went through the challenge."/>
          <p:cNvSpPr txBox="1"/>
          <p:nvPr/>
        </p:nvSpPr>
        <p:spPr>
          <a:xfrm>
            <a:off x="418752" y="8549005"/>
            <a:ext cx="7248368" cy="889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We have trained the teachers about machine learning and went through the challenge.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