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1"/>
    <p:sldMasterId id="2147483708" r:id="rId2"/>
    <p:sldMasterId id="2147483720" r:id="rId3"/>
    <p:sldMasterId id="2147483732" r:id="rId4"/>
  </p:sldMasterIdLst>
  <p:notesMasterIdLst>
    <p:notesMasterId r:id="rId35"/>
  </p:notesMasterIdLst>
  <p:sldIdLst>
    <p:sldId id="259" r:id="rId5"/>
    <p:sldId id="492" r:id="rId6"/>
    <p:sldId id="268" r:id="rId7"/>
    <p:sldId id="269" r:id="rId8"/>
    <p:sldId id="270" r:id="rId9"/>
    <p:sldId id="271" r:id="rId10"/>
    <p:sldId id="308" r:id="rId11"/>
    <p:sldId id="510" r:id="rId12"/>
    <p:sldId id="508" r:id="rId13"/>
    <p:sldId id="514" r:id="rId14"/>
    <p:sldId id="277" r:id="rId15"/>
    <p:sldId id="279" r:id="rId16"/>
    <p:sldId id="280" r:id="rId17"/>
    <p:sldId id="294" r:id="rId18"/>
    <p:sldId id="295" r:id="rId19"/>
    <p:sldId id="291" r:id="rId20"/>
    <p:sldId id="515" r:id="rId21"/>
    <p:sldId id="516" r:id="rId22"/>
    <p:sldId id="289" r:id="rId23"/>
    <p:sldId id="281" r:id="rId24"/>
    <p:sldId id="282" r:id="rId25"/>
    <p:sldId id="283" r:id="rId26"/>
    <p:sldId id="285" r:id="rId27"/>
    <p:sldId id="286" r:id="rId28"/>
    <p:sldId id="287" r:id="rId29"/>
    <p:sldId id="296" r:id="rId30"/>
    <p:sldId id="298" r:id="rId31"/>
    <p:sldId id="344" r:id="rId32"/>
    <p:sldId id="499" r:id="rId33"/>
    <p:sldId id="517"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E18B00-36ED-104D-A96F-97431BC9009A}">
          <p14:sldIdLst>
            <p14:sldId id="259"/>
            <p14:sldId id="492"/>
            <p14:sldId id="268"/>
            <p14:sldId id="269"/>
            <p14:sldId id="270"/>
            <p14:sldId id="271"/>
            <p14:sldId id="308"/>
            <p14:sldId id="510"/>
            <p14:sldId id="508"/>
            <p14:sldId id="514"/>
            <p14:sldId id="277"/>
            <p14:sldId id="279"/>
            <p14:sldId id="280"/>
            <p14:sldId id="294"/>
            <p14:sldId id="295"/>
            <p14:sldId id="291"/>
            <p14:sldId id="515"/>
            <p14:sldId id="516"/>
            <p14:sldId id="289"/>
            <p14:sldId id="281"/>
            <p14:sldId id="282"/>
            <p14:sldId id="283"/>
            <p14:sldId id="285"/>
            <p14:sldId id="286"/>
            <p14:sldId id="287"/>
            <p14:sldId id="296"/>
            <p14:sldId id="298"/>
            <p14:sldId id="344"/>
            <p14:sldId id="499"/>
            <p14:sldId id="517"/>
          </p14:sldIdLst>
        </p14:section>
      </p14:sectionLst>
    </p:ext>
    <p:ext uri="{EFAFB233-063F-42B5-8137-9DF3F51BA10A}">
      <p15:sldGuideLst xmlns:p15="http://schemas.microsoft.com/office/powerpoint/2012/main">
        <p15:guide id="2" pos="5760" userDrawn="1">
          <p15:clr>
            <a:srgbClr val="A4A3A4"/>
          </p15:clr>
        </p15:guide>
        <p15:guide id="3" orient="horz" pos="4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9D4"/>
    <a:srgbClr val="000000"/>
    <a:srgbClr val="0F73FB"/>
    <a:srgbClr val="EA5D98"/>
    <a:srgbClr val="2EABDF"/>
    <a:srgbClr val="6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41"/>
    <p:restoredTop sz="72596"/>
  </p:normalViewPr>
  <p:slideViewPr>
    <p:cSldViewPr snapToGrid="0" snapToObjects="1" showGuides="1">
      <p:cViewPr varScale="1">
        <p:scale>
          <a:sx n="122" d="100"/>
          <a:sy n="122" d="100"/>
        </p:scale>
        <p:origin x="1232" y="200"/>
      </p:cViewPr>
      <p:guideLst>
        <p:guide pos="5760"/>
        <p:guide orient="horz" pos="4292"/>
      </p:guideLst>
    </p:cSldViewPr>
  </p:slideViewPr>
  <p:outlineViewPr>
    <p:cViewPr>
      <p:scale>
        <a:sx n="33" d="100"/>
        <a:sy n="33" d="100"/>
      </p:scale>
      <p:origin x="0" y="0"/>
    </p:cViewPr>
  </p:outlineViewPr>
  <p:notesTextViewPr>
    <p:cViewPr>
      <p:scale>
        <a:sx n="1" d="1"/>
        <a:sy n="1" d="1"/>
      </p:scale>
      <p:origin x="0" y="0"/>
    </p:cViewPr>
  </p:notesTextViewPr>
  <p:sorterViewPr>
    <p:cViewPr>
      <p:scale>
        <a:sx n="113" d="100"/>
        <a:sy n="113"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arddisc:Users:jambor:Dropbox:DataViz_workshop:lecture_examples_pictures:self-made_exampl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arddisc:Users:jambor:Dropbox:DataViz_workshop:lecture_examples_pictures:self-made_exampl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arddisc:Users:jambor:Dropbox:DataViz_workshop:lecture_examples_pictures:self-made_exampl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arddisc:Users:jambor:Dropbox:DataViz_workshop:lecture_examples_pictures:self-made_exampl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arddisc:Users:jambor:Dropbox:DataViz_workshop:lecture_examples_pictures:self-made_examp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dirty="0" smtClean="0">
                <a:solidFill>
                  <a:schemeClr val="tx1"/>
                </a:solidFill>
              </a:rPr>
              <a:t>% CORONA cases by age group</a:t>
            </a:r>
            <a:endParaRPr lang="en-US" sz="1800" b="1" dirty="0">
              <a:solidFill>
                <a:schemeClr val="tx1"/>
              </a:solidFill>
            </a:endParaRPr>
          </a:p>
        </c:rich>
      </c:tx>
      <c:layout>
        <c:manualLayout>
          <c:xMode val="edge"/>
          <c:yMode val="edge"/>
          <c:x val="0.0357588702221939"/>
          <c:y val="0.03703703703703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11-20 JAHRE</c:v>
                </c:pt>
              </c:strCache>
            </c:strRef>
          </c:tx>
          <c:spPr>
            <a:ln w="57150" cap="rnd">
              <a:solidFill>
                <a:schemeClr val="accent1">
                  <a:lumMod val="50000"/>
                </a:schemeClr>
              </a:solidFill>
              <a:round/>
            </a:ln>
            <a:effectLst/>
          </c:spPr>
          <c:marker>
            <c:symbol val="none"/>
          </c:marker>
          <c:cat>
            <c:strRef>
              <c:f>Sheet1!$B$1:$E$1</c:f>
              <c:strCache>
                <c:ptCount val="4"/>
                <c:pt idx="0">
                  <c:v>März</c:v>
                </c:pt>
                <c:pt idx="1">
                  <c:v>April</c:v>
                </c:pt>
                <c:pt idx="2">
                  <c:v>Mai </c:v>
                </c:pt>
                <c:pt idx="3">
                  <c:v>Juni</c:v>
                </c:pt>
              </c:strCache>
            </c:strRef>
          </c:cat>
          <c:val>
            <c:numRef>
              <c:f>Sheet1!$B$2:$E$2</c:f>
              <c:numCache>
                <c:formatCode>General</c:formatCode>
                <c:ptCount val="4"/>
                <c:pt idx="0">
                  <c:v>2.5</c:v>
                </c:pt>
                <c:pt idx="1">
                  <c:v>6.0</c:v>
                </c:pt>
                <c:pt idx="2">
                  <c:v>11.0</c:v>
                </c:pt>
                <c:pt idx="3">
                  <c:v>10.0</c:v>
                </c:pt>
              </c:numCache>
            </c:numRef>
          </c:val>
          <c:smooth val="0"/>
        </c:ser>
        <c:ser>
          <c:idx val="1"/>
          <c:order val="1"/>
          <c:tx>
            <c:strRef>
              <c:f>Sheet1!$A$3</c:f>
              <c:strCache>
                <c:ptCount val="1"/>
                <c:pt idx="0">
                  <c:v>21-30 JAHRE</c:v>
                </c:pt>
              </c:strCache>
            </c:strRef>
          </c:tx>
          <c:spPr>
            <a:ln w="57150" cap="rnd">
              <a:solidFill>
                <a:schemeClr val="accent1">
                  <a:lumMod val="75000"/>
                </a:schemeClr>
              </a:solidFill>
              <a:round/>
            </a:ln>
            <a:effectLst/>
          </c:spPr>
          <c:marker>
            <c:symbol val="none"/>
          </c:marker>
          <c:cat>
            <c:strRef>
              <c:f>Sheet1!$B$1:$E$1</c:f>
              <c:strCache>
                <c:ptCount val="4"/>
                <c:pt idx="0">
                  <c:v>März</c:v>
                </c:pt>
                <c:pt idx="1">
                  <c:v>April</c:v>
                </c:pt>
                <c:pt idx="2">
                  <c:v>Mai </c:v>
                </c:pt>
                <c:pt idx="3">
                  <c:v>Juni</c:v>
                </c:pt>
              </c:strCache>
            </c:strRef>
          </c:cat>
          <c:val>
            <c:numRef>
              <c:f>Sheet1!$B$3:$E$3</c:f>
              <c:numCache>
                <c:formatCode>General</c:formatCode>
                <c:ptCount val="4"/>
                <c:pt idx="0">
                  <c:v>15.0</c:v>
                </c:pt>
                <c:pt idx="1">
                  <c:v>18.0</c:v>
                </c:pt>
                <c:pt idx="2">
                  <c:v>19.0</c:v>
                </c:pt>
                <c:pt idx="3">
                  <c:v>24.0</c:v>
                </c:pt>
              </c:numCache>
            </c:numRef>
          </c:val>
          <c:smooth val="0"/>
        </c:ser>
        <c:ser>
          <c:idx val="2"/>
          <c:order val="2"/>
          <c:tx>
            <c:strRef>
              <c:f>Sheet1!$A$4</c:f>
              <c:strCache>
                <c:ptCount val="1"/>
                <c:pt idx="0">
                  <c:v>31-40 JAHRE</c:v>
                </c:pt>
              </c:strCache>
            </c:strRef>
          </c:tx>
          <c:spPr>
            <a:ln w="57150" cap="rnd">
              <a:solidFill>
                <a:schemeClr val="accent1">
                  <a:lumMod val="60000"/>
                  <a:lumOff val="40000"/>
                </a:schemeClr>
              </a:solidFill>
              <a:round/>
            </a:ln>
            <a:effectLst/>
          </c:spPr>
          <c:marker>
            <c:symbol val="none"/>
          </c:marker>
          <c:cat>
            <c:strRef>
              <c:f>Sheet1!$B$1:$E$1</c:f>
              <c:strCache>
                <c:ptCount val="4"/>
                <c:pt idx="0">
                  <c:v>März</c:v>
                </c:pt>
                <c:pt idx="1">
                  <c:v>April</c:v>
                </c:pt>
                <c:pt idx="2">
                  <c:v>Mai </c:v>
                </c:pt>
                <c:pt idx="3">
                  <c:v>Juni</c:v>
                </c:pt>
              </c:strCache>
            </c:strRef>
          </c:cat>
          <c:val>
            <c:numRef>
              <c:f>Sheet1!$B$4:$E$4</c:f>
              <c:numCache>
                <c:formatCode>General</c:formatCode>
                <c:ptCount val="4"/>
                <c:pt idx="0">
                  <c:v>21.0</c:v>
                </c:pt>
                <c:pt idx="1">
                  <c:v>18.0</c:v>
                </c:pt>
                <c:pt idx="2">
                  <c:v>18.0</c:v>
                </c:pt>
                <c:pt idx="3">
                  <c:v>21.0</c:v>
                </c:pt>
              </c:numCache>
            </c:numRef>
          </c:val>
          <c:smooth val="0"/>
        </c:ser>
        <c:ser>
          <c:idx val="3"/>
          <c:order val="3"/>
          <c:tx>
            <c:strRef>
              <c:f>Sheet1!$A$5</c:f>
              <c:strCache>
                <c:ptCount val="1"/>
                <c:pt idx="0">
                  <c:v>61-70 JAHRE</c:v>
                </c:pt>
              </c:strCache>
            </c:strRef>
          </c:tx>
          <c:spPr>
            <a:ln w="57150" cap="rnd">
              <a:solidFill>
                <a:schemeClr val="accent1">
                  <a:lumMod val="20000"/>
                  <a:lumOff val="80000"/>
                </a:schemeClr>
              </a:solidFill>
              <a:round/>
            </a:ln>
            <a:effectLst/>
          </c:spPr>
          <c:marker>
            <c:symbol val="none"/>
          </c:marker>
          <c:cat>
            <c:strRef>
              <c:f>Sheet1!$B$1:$E$1</c:f>
              <c:strCache>
                <c:ptCount val="4"/>
                <c:pt idx="0">
                  <c:v>März</c:v>
                </c:pt>
                <c:pt idx="1">
                  <c:v>April</c:v>
                </c:pt>
                <c:pt idx="2">
                  <c:v>Mai </c:v>
                </c:pt>
                <c:pt idx="3">
                  <c:v>Juni</c:v>
                </c:pt>
              </c:strCache>
            </c:strRef>
          </c:cat>
          <c:val>
            <c:numRef>
              <c:f>Sheet1!$B$5:$E$5</c:f>
              <c:numCache>
                <c:formatCode>General</c:formatCode>
                <c:ptCount val="4"/>
                <c:pt idx="0">
                  <c:v>14.0</c:v>
                </c:pt>
                <c:pt idx="1">
                  <c:v>10.0</c:v>
                </c:pt>
                <c:pt idx="2">
                  <c:v>7.0</c:v>
                </c:pt>
                <c:pt idx="3">
                  <c:v>7.0</c:v>
                </c:pt>
              </c:numCache>
            </c:numRef>
          </c:val>
          <c:smooth val="0"/>
        </c:ser>
        <c:dLbls>
          <c:showLegendKey val="0"/>
          <c:showVal val="0"/>
          <c:showCatName val="0"/>
          <c:showSerName val="0"/>
          <c:showPercent val="0"/>
          <c:showBubbleSize val="0"/>
        </c:dLbls>
        <c:smooth val="0"/>
        <c:axId val="-1373144672"/>
        <c:axId val="-1373141984"/>
      </c:lineChart>
      <c:catAx>
        <c:axId val="-137314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73141984"/>
        <c:crosses val="autoZero"/>
        <c:auto val="1"/>
        <c:lblAlgn val="ctr"/>
        <c:lblOffset val="100"/>
        <c:noMultiLvlLbl val="0"/>
      </c:catAx>
      <c:valAx>
        <c:axId val="-1373141984"/>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314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Sheet1!$A$2</c:f>
              <c:strCache>
                <c:ptCount val="1"/>
                <c:pt idx="0">
                  <c:v>Elli </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Sheet1!$B$2:$G$2</c:f>
              <c:numCache>
                <c:formatCode>General</c:formatCode>
                <c:ptCount val="6"/>
                <c:pt idx="0">
                  <c:v>37.5</c:v>
                </c:pt>
                <c:pt idx="1">
                  <c:v>37.5</c:v>
                </c:pt>
                <c:pt idx="2">
                  <c:v>37.8</c:v>
                </c:pt>
                <c:pt idx="3">
                  <c:v>38.0</c:v>
                </c:pt>
                <c:pt idx="4">
                  <c:v>37.5</c:v>
                </c:pt>
                <c:pt idx="5">
                  <c:v>37.6</c:v>
                </c:pt>
              </c:numCache>
            </c:numRef>
          </c:val>
          <c:smooth val="0"/>
        </c:ser>
        <c:ser>
          <c:idx val="1"/>
          <c:order val="1"/>
          <c:tx>
            <c:strRef>
              <c:f>Sheet1!$A$3</c:f>
              <c:strCache>
                <c:ptCount val="1"/>
                <c:pt idx="0">
                  <c:v>Anton</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Sheet1!$B$3:$G$3</c:f>
              <c:numCache>
                <c:formatCode>General</c:formatCode>
                <c:ptCount val="6"/>
                <c:pt idx="0">
                  <c:v>38.9</c:v>
                </c:pt>
                <c:pt idx="1">
                  <c:v>38.7</c:v>
                </c:pt>
                <c:pt idx="2">
                  <c:v>38.5</c:v>
                </c:pt>
                <c:pt idx="3">
                  <c:v>37.5</c:v>
                </c:pt>
                <c:pt idx="4">
                  <c:v>37.3</c:v>
                </c:pt>
                <c:pt idx="5">
                  <c:v>37.4</c:v>
                </c:pt>
              </c:numCache>
            </c:numRef>
          </c:val>
          <c:smooth val="0"/>
        </c:ser>
        <c:dLbls>
          <c:showLegendKey val="0"/>
          <c:showVal val="0"/>
          <c:showCatName val="0"/>
          <c:showSerName val="0"/>
          <c:showPercent val="0"/>
          <c:showBubbleSize val="0"/>
        </c:dLbls>
        <c:smooth val="0"/>
        <c:axId val="-1374030432"/>
        <c:axId val="-1374028112"/>
      </c:lineChart>
      <c:catAx>
        <c:axId val="-1374030432"/>
        <c:scaling>
          <c:orientation val="minMax"/>
        </c:scaling>
        <c:delete val="0"/>
        <c:axPos val="b"/>
        <c:numFmt formatCode="General" sourceLinked="1"/>
        <c:majorTickMark val="out"/>
        <c:minorTickMark val="none"/>
        <c:tickLblPos val="nextTo"/>
        <c:crossAx val="-1374028112"/>
        <c:crosses val="autoZero"/>
        <c:auto val="1"/>
        <c:lblAlgn val="ctr"/>
        <c:lblOffset val="100"/>
        <c:noMultiLvlLbl val="0"/>
      </c:catAx>
      <c:valAx>
        <c:axId val="-1374028112"/>
        <c:scaling>
          <c:orientation val="minMax"/>
          <c:max val="100.0"/>
          <c:min val="0.0"/>
        </c:scaling>
        <c:delete val="0"/>
        <c:axPos val="l"/>
        <c:numFmt formatCode="General" sourceLinked="1"/>
        <c:majorTickMark val="out"/>
        <c:minorTickMark val="none"/>
        <c:tickLblPos val="nextTo"/>
        <c:crossAx val="-1374030432"/>
        <c:crosses val="autoZero"/>
        <c:crossBetween val="between"/>
      </c:valAx>
    </c:plotArea>
    <c:plotVisOnly val="1"/>
    <c:dispBlanksAs val="gap"/>
    <c:showDLblsOverMax val="0"/>
  </c:chart>
  <c:spPr>
    <a:solidFill>
      <a:srgbClr val="FFFFFF"/>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Sheet1!$A$2</c:f>
              <c:strCache>
                <c:ptCount val="1"/>
                <c:pt idx="0">
                  <c:v>Elli </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Sheet1!$B$2:$G$2</c:f>
              <c:numCache>
                <c:formatCode>General</c:formatCode>
                <c:ptCount val="6"/>
                <c:pt idx="0">
                  <c:v>37.5</c:v>
                </c:pt>
                <c:pt idx="1">
                  <c:v>37.5</c:v>
                </c:pt>
                <c:pt idx="2">
                  <c:v>37.8</c:v>
                </c:pt>
                <c:pt idx="3">
                  <c:v>38.0</c:v>
                </c:pt>
                <c:pt idx="4">
                  <c:v>37.5</c:v>
                </c:pt>
                <c:pt idx="5">
                  <c:v>37.6</c:v>
                </c:pt>
              </c:numCache>
            </c:numRef>
          </c:val>
          <c:smooth val="0"/>
        </c:ser>
        <c:ser>
          <c:idx val="1"/>
          <c:order val="1"/>
          <c:tx>
            <c:strRef>
              <c:f>Sheet1!$A$3</c:f>
              <c:strCache>
                <c:ptCount val="1"/>
                <c:pt idx="0">
                  <c:v>Anton</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Sheet1!$B$3:$G$3</c:f>
              <c:numCache>
                <c:formatCode>General</c:formatCode>
                <c:ptCount val="6"/>
                <c:pt idx="0">
                  <c:v>38.9</c:v>
                </c:pt>
                <c:pt idx="1">
                  <c:v>38.7</c:v>
                </c:pt>
                <c:pt idx="2">
                  <c:v>38.5</c:v>
                </c:pt>
                <c:pt idx="3">
                  <c:v>37.5</c:v>
                </c:pt>
                <c:pt idx="4">
                  <c:v>37.3</c:v>
                </c:pt>
                <c:pt idx="5">
                  <c:v>37.4</c:v>
                </c:pt>
              </c:numCache>
            </c:numRef>
          </c:val>
          <c:smooth val="0"/>
        </c:ser>
        <c:dLbls>
          <c:showLegendKey val="0"/>
          <c:showVal val="0"/>
          <c:showCatName val="0"/>
          <c:showSerName val="0"/>
          <c:showPercent val="0"/>
          <c:showBubbleSize val="0"/>
        </c:dLbls>
        <c:smooth val="0"/>
        <c:axId val="-1299986624"/>
        <c:axId val="-1299984304"/>
      </c:lineChart>
      <c:catAx>
        <c:axId val="-1299986624"/>
        <c:scaling>
          <c:orientation val="minMax"/>
        </c:scaling>
        <c:delete val="0"/>
        <c:axPos val="b"/>
        <c:numFmt formatCode="General" sourceLinked="1"/>
        <c:majorTickMark val="out"/>
        <c:minorTickMark val="none"/>
        <c:tickLblPos val="nextTo"/>
        <c:crossAx val="-1299984304"/>
        <c:crosses val="autoZero"/>
        <c:auto val="1"/>
        <c:lblAlgn val="ctr"/>
        <c:lblOffset val="100"/>
        <c:noMultiLvlLbl val="0"/>
      </c:catAx>
      <c:valAx>
        <c:axId val="-1299984304"/>
        <c:scaling>
          <c:orientation val="minMax"/>
        </c:scaling>
        <c:delete val="0"/>
        <c:axPos val="l"/>
        <c:numFmt formatCode="General" sourceLinked="1"/>
        <c:majorTickMark val="out"/>
        <c:minorTickMark val="none"/>
        <c:tickLblPos val="nextTo"/>
        <c:crossAx val="-1299986624"/>
        <c:crosses val="autoZero"/>
        <c:crossBetween val="between"/>
        <c:majorUnit val="1.0"/>
      </c:valAx>
    </c:plotArea>
    <c:plotVisOnly val="1"/>
    <c:dispBlanksAs val="gap"/>
    <c:showDLblsOverMax val="0"/>
  </c:chart>
  <c:spPr>
    <a:solidFill>
      <a:schemeClr val="bg1"/>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Sheet1!$A$2</c:f>
              <c:strCache>
                <c:ptCount val="1"/>
                <c:pt idx="0">
                  <c:v>Elli </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Sheet1!$B$2:$G$2</c:f>
              <c:numCache>
                <c:formatCode>General</c:formatCode>
                <c:ptCount val="6"/>
                <c:pt idx="0">
                  <c:v>37.5</c:v>
                </c:pt>
                <c:pt idx="1">
                  <c:v>37.5</c:v>
                </c:pt>
                <c:pt idx="2">
                  <c:v>37.8</c:v>
                </c:pt>
                <c:pt idx="3">
                  <c:v>38.0</c:v>
                </c:pt>
                <c:pt idx="4">
                  <c:v>37.5</c:v>
                </c:pt>
                <c:pt idx="5">
                  <c:v>37.6</c:v>
                </c:pt>
              </c:numCache>
            </c:numRef>
          </c:val>
          <c:smooth val="0"/>
        </c:ser>
        <c:ser>
          <c:idx val="1"/>
          <c:order val="1"/>
          <c:tx>
            <c:strRef>
              <c:f>Sheet1!$A$3</c:f>
              <c:strCache>
                <c:ptCount val="1"/>
                <c:pt idx="0">
                  <c:v>Anton</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Sheet1!$B$3:$G$3</c:f>
              <c:numCache>
                <c:formatCode>General</c:formatCode>
                <c:ptCount val="6"/>
                <c:pt idx="0">
                  <c:v>38.9</c:v>
                </c:pt>
                <c:pt idx="1">
                  <c:v>38.7</c:v>
                </c:pt>
                <c:pt idx="2">
                  <c:v>38.5</c:v>
                </c:pt>
                <c:pt idx="3">
                  <c:v>37.5</c:v>
                </c:pt>
                <c:pt idx="4">
                  <c:v>37.3</c:v>
                </c:pt>
                <c:pt idx="5">
                  <c:v>37.4</c:v>
                </c:pt>
              </c:numCache>
            </c:numRef>
          </c:val>
          <c:smooth val="0"/>
        </c:ser>
        <c:dLbls>
          <c:showLegendKey val="0"/>
          <c:showVal val="0"/>
          <c:showCatName val="0"/>
          <c:showSerName val="0"/>
          <c:showPercent val="0"/>
          <c:showBubbleSize val="0"/>
        </c:dLbls>
        <c:smooth val="0"/>
        <c:axId val="-1372808608"/>
        <c:axId val="-1372806288"/>
      </c:lineChart>
      <c:catAx>
        <c:axId val="-1372808608"/>
        <c:scaling>
          <c:orientation val="minMax"/>
        </c:scaling>
        <c:delete val="0"/>
        <c:axPos val="b"/>
        <c:numFmt formatCode="General" sourceLinked="1"/>
        <c:majorTickMark val="out"/>
        <c:minorTickMark val="none"/>
        <c:tickLblPos val="nextTo"/>
        <c:crossAx val="-1372806288"/>
        <c:crossesAt val="37.0"/>
        <c:auto val="1"/>
        <c:lblAlgn val="ctr"/>
        <c:lblOffset val="100"/>
        <c:noMultiLvlLbl val="0"/>
      </c:catAx>
      <c:valAx>
        <c:axId val="-1372806288"/>
        <c:scaling>
          <c:orientation val="minMax"/>
          <c:max val="39.0"/>
          <c:min val="37.0"/>
        </c:scaling>
        <c:delete val="0"/>
        <c:axPos val="l"/>
        <c:numFmt formatCode="General" sourceLinked="1"/>
        <c:majorTickMark val="out"/>
        <c:minorTickMark val="none"/>
        <c:tickLblPos val="nextTo"/>
        <c:crossAx val="-1372808608"/>
        <c:crosses val="autoZero"/>
        <c:crossBetween val="between"/>
        <c:majorUnit val="1.0"/>
      </c:valAx>
    </c:plotArea>
    <c:plotVisOnly val="1"/>
    <c:dispBlanksAs val="gap"/>
    <c:showDLblsOverMax val="0"/>
  </c:chart>
  <c:spPr>
    <a:solidFill>
      <a:srgbClr val="FFFFFF"/>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Sheet1!$A$2</c:f>
              <c:strCache>
                <c:ptCount val="1"/>
                <c:pt idx="0">
                  <c:v>Elli </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Sheet1!$B$2:$G$2</c:f>
              <c:numCache>
                <c:formatCode>General</c:formatCode>
                <c:ptCount val="6"/>
                <c:pt idx="0">
                  <c:v>37.5</c:v>
                </c:pt>
                <c:pt idx="1">
                  <c:v>37.5</c:v>
                </c:pt>
                <c:pt idx="2">
                  <c:v>37.8</c:v>
                </c:pt>
                <c:pt idx="3">
                  <c:v>38.0</c:v>
                </c:pt>
                <c:pt idx="4">
                  <c:v>37.5</c:v>
                </c:pt>
                <c:pt idx="5">
                  <c:v>37.6</c:v>
                </c:pt>
              </c:numCache>
            </c:numRef>
          </c:val>
          <c:smooth val="0"/>
        </c:ser>
        <c:ser>
          <c:idx val="1"/>
          <c:order val="1"/>
          <c:tx>
            <c:strRef>
              <c:f>Sheet1!$A$3</c:f>
              <c:strCache>
                <c:ptCount val="1"/>
                <c:pt idx="0">
                  <c:v>Anton</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Sheet1!$B$3:$G$3</c:f>
              <c:numCache>
                <c:formatCode>General</c:formatCode>
                <c:ptCount val="6"/>
                <c:pt idx="0">
                  <c:v>38.9</c:v>
                </c:pt>
                <c:pt idx="1">
                  <c:v>38.7</c:v>
                </c:pt>
                <c:pt idx="2">
                  <c:v>38.5</c:v>
                </c:pt>
                <c:pt idx="3">
                  <c:v>37.5</c:v>
                </c:pt>
                <c:pt idx="4">
                  <c:v>37.3</c:v>
                </c:pt>
                <c:pt idx="5">
                  <c:v>37.4</c:v>
                </c:pt>
              </c:numCache>
            </c:numRef>
          </c:val>
          <c:smooth val="0"/>
        </c:ser>
        <c:dLbls>
          <c:showLegendKey val="0"/>
          <c:showVal val="0"/>
          <c:showCatName val="0"/>
          <c:showSerName val="0"/>
          <c:showPercent val="0"/>
          <c:showBubbleSize val="0"/>
        </c:dLbls>
        <c:smooth val="0"/>
        <c:axId val="-1372786688"/>
        <c:axId val="-1372784368"/>
      </c:lineChart>
      <c:catAx>
        <c:axId val="-1372786688"/>
        <c:scaling>
          <c:orientation val="minMax"/>
        </c:scaling>
        <c:delete val="0"/>
        <c:axPos val="b"/>
        <c:numFmt formatCode="General" sourceLinked="1"/>
        <c:majorTickMark val="out"/>
        <c:minorTickMark val="none"/>
        <c:tickLblPos val="nextTo"/>
        <c:crossAx val="-1372784368"/>
        <c:crosses val="autoZero"/>
        <c:auto val="1"/>
        <c:lblAlgn val="ctr"/>
        <c:lblOffset val="100"/>
        <c:noMultiLvlLbl val="0"/>
      </c:catAx>
      <c:valAx>
        <c:axId val="-1372784368"/>
        <c:scaling>
          <c:orientation val="minMax"/>
        </c:scaling>
        <c:delete val="0"/>
        <c:axPos val="l"/>
        <c:numFmt formatCode="General" sourceLinked="1"/>
        <c:majorTickMark val="out"/>
        <c:minorTickMark val="none"/>
        <c:tickLblPos val="nextTo"/>
        <c:crossAx val="-1372786688"/>
        <c:crosses val="autoZero"/>
        <c:crossBetween val="between"/>
      </c:valAx>
    </c:plotArea>
    <c:plotVisOnly val="1"/>
    <c:dispBlanksAs val="gap"/>
    <c:showDLblsOverMax val="0"/>
  </c:chart>
  <c:spPr>
    <a:solidFill>
      <a:srgbClr val="FFFFFF"/>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Sheet1!$A$2</c:f>
              <c:strCache>
                <c:ptCount val="1"/>
                <c:pt idx="0">
                  <c:v>Elli </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Sheet1!$B$2:$G$2</c:f>
              <c:numCache>
                <c:formatCode>General</c:formatCode>
                <c:ptCount val="6"/>
                <c:pt idx="0">
                  <c:v>37.5</c:v>
                </c:pt>
                <c:pt idx="1">
                  <c:v>37.5</c:v>
                </c:pt>
                <c:pt idx="2">
                  <c:v>37.8</c:v>
                </c:pt>
                <c:pt idx="3">
                  <c:v>38.0</c:v>
                </c:pt>
                <c:pt idx="4">
                  <c:v>37.5</c:v>
                </c:pt>
                <c:pt idx="5">
                  <c:v>37.6</c:v>
                </c:pt>
              </c:numCache>
            </c:numRef>
          </c:val>
          <c:smooth val="0"/>
        </c:ser>
        <c:ser>
          <c:idx val="1"/>
          <c:order val="1"/>
          <c:tx>
            <c:strRef>
              <c:f>Sheet1!$A$3</c:f>
              <c:strCache>
                <c:ptCount val="1"/>
                <c:pt idx="0">
                  <c:v>Anton</c:v>
                </c:pt>
              </c:strCache>
            </c:strRef>
          </c:tx>
          <c:marker>
            <c:symbol val="none"/>
          </c:marker>
          <c:cat>
            <c:numRef>
              <c:f>Sheet1!$B$1:$G$1</c:f>
              <c:numCache>
                <c:formatCode>General</c:formatCode>
                <c:ptCount val="6"/>
                <c:pt idx="0">
                  <c:v>1.0</c:v>
                </c:pt>
                <c:pt idx="1">
                  <c:v>2.0</c:v>
                </c:pt>
                <c:pt idx="2">
                  <c:v>3.0</c:v>
                </c:pt>
                <c:pt idx="3">
                  <c:v>4.0</c:v>
                </c:pt>
                <c:pt idx="4">
                  <c:v>5.0</c:v>
                </c:pt>
                <c:pt idx="5">
                  <c:v>6.0</c:v>
                </c:pt>
              </c:numCache>
            </c:numRef>
          </c:cat>
          <c:val>
            <c:numRef>
              <c:f>Sheet1!$B$3:$G$3</c:f>
              <c:numCache>
                <c:formatCode>General</c:formatCode>
                <c:ptCount val="6"/>
                <c:pt idx="0">
                  <c:v>38.9</c:v>
                </c:pt>
                <c:pt idx="1">
                  <c:v>38.7</c:v>
                </c:pt>
                <c:pt idx="2">
                  <c:v>38.5</c:v>
                </c:pt>
                <c:pt idx="3">
                  <c:v>37.5</c:v>
                </c:pt>
                <c:pt idx="4">
                  <c:v>37.3</c:v>
                </c:pt>
                <c:pt idx="5">
                  <c:v>37.4</c:v>
                </c:pt>
              </c:numCache>
            </c:numRef>
          </c:val>
          <c:smooth val="0"/>
        </c:ser>
        <c:dLbls>
          <c:showLegendKey val="0"/>
          <c:showVal val="0"/>
          <c:showCatName val="0"/>
          <c:showSerName val="0"/>
          <c:showPercent val="0"/>
          <c:showBubbleSize val="0"/>
        </c:dLbls>
        <c:smooth val="0"/>
        <c:axId val="-1330013584"/>
        <c:axId val="-1330011808"/>
      </c:lineChart>
      <c:catAx>
        <c:axId val="-1330013584"/>
        <c:scaling>
          <c:orientation val="minMax"/>
        </c:scaling>
        <c:delete val="0"/>
        <c:axPos val="b"/>
        <c:numFmt formatCode="General" sourceLinked="1"/>
        <c:majorTickMark val="out"/>
        <c:minorTickMark val="none"/>
        <c:tickLblPos val="nextTo"/>
        <c:crossAx val="-1330011808"/>
        <c:crosses val="autoZero"/>
        <c:auto val="1"/>
        <c:lblAlgn val="ctr"/>
        <c:lblOffset val="100"/>
        <c:noMultiLvlLbl val="0"/>
      </c:catAx>
      <c:valAx>
        <c:axId val="-1330011808"/>
        <c:scaling>
          <c:orientation val="minMax"/>
        </c:scaling>
        <c:delete val="0"/>
        <c:axPos val="l"/>
        <c:numFmt formatCode="General" sourceLinked="1"/>
        <c:majorTickMark val="out"/>
        <c:minorTickMark val="none"/>
        <c:tickLblPos val="nextTo"/>
        <c:crossAx val="-1330013584"/>
        <c:crosses val="autoZero"/>
        <c:crossBetween val="between"/>
        <c:majorUnit val="1.0"/>
      </c:valAx>
    </c:plotArea>
    <c:plotVisOnly val="1"/>
    <c:dispBlanksAs val="gap"/>
    <c:showDLblsOverMax val="0"/>
  </c:chart>
  <c:spPr>
    <a:solidFill>
      <a:schemeClr val="bg1"/>
    </a:solid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85948-6958-D94B-A3B1-1BDFD7D93305}" type="datetimeFigureOut">
              <a:rPr lang="en-US" smtClean="0"/>
              <a:t>5/31/22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C85B2-E7EE-DC40-B82B-5924AC33C5F4}" type="slidenum">
              <a:rPr lang="en-US" smtClean="0"/>
              <a:t>‹#›</a:t>
            </a:fld>
            <a:endParaRPr lang="en-US"/>
          </a:p>
        </p:txBody>
      </p:sp>
    </p:spTree>
    <p:extLst>
      <p:ext uri="{BB962C8B-B14F-4D97-AF65-F5344CB8AC3E}">
        <p14:creationId xmlns:p14="http://schemas.microsoft.com/office/powerpoint/2010/main" val="127184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8F9CB-949D-7943-9F78-09661DB0505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418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13</a:t>
            </a:fld>
            <a:endParaRPr lang="en-US"/>
          </a:p>
        </p:txBody>
      </p:sp>
    </p:spTree>
    <p:extLst>
      <p:ext uri="{BB962C8B-B14F-4D97-AF65-F5344CB8AC3E}">
        <p14:creationId xmlns:p14="http://schemas.microsoft.com/office/powerpoint/2010/main" val="18900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Panel B, although significant, there is </a:t>
            </a:r>
            <a:r>
              <a:rPr lang="en-US" sz="1200" b="1" kern="1200" dirty="0" smtClean="0">
                <a:solidFill>
                  <a:schemeClr val="tx1"/>
                </a:solidFill>
                <a:effectLst/>
                <a:latin typeface="+mn-lt"/>
                <a:ea typeface="+mn-ea"/>
                <a:cs typeface="+mn-cs"/>
              </a:rPr>
              <a:t>substantial overlap</a:t>
            </a:r>
          </a:p>
          <a:p>
            <a:r>
              <a:rPr lang="en-US" sz="1200" kern="1200" dirty="0" smtClean="0">
                <a:solidFill>
                  <a:schemeClr val="tx1"/>
                </a:solidFill>
                <a:effectLst/>
                <a:latin typeface="+mn-lt"/>
                <a:ea typeface="+mn-ea"/>
                <a:cs typeface="+mn-cs"/>
              </a:rPr>
              <a:t>In Panel C, the apparent difference between groups is </a:t>
            </a:r>
            <a:r>
              <a:rPr lang="en-US" sz="1200" b="1" kern="1200" dirty="0" smtClean="0">
                <a:solidFill>
                  <a:schemeClr val="tx1"/>
                </a:solidFill>
                <a:effectLst/>
                <a:latin typeface="+mn-lt"/>
                <a:ea typeface="+mn-ea"/>
                <a:cs typeface="+mn-cs"/>
              </a:rPr>
              <a:t>driven by an outlier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Panel D suggests a possible bimodal distribution. </a:t>
            </a:r>
          </a:p>
          <a:p>
            <a:r>
              <a:rPr lang="en-US" sz="1200" kern="1200" dirty="0" smtClean="0">
                <a:solidFill>
                  <a:schemeClr val="tx1"/>
                </a:solidFill>
                <a:effectLst/>
                <a:latin typeface="+mn-lt"/>
                <a:ea typeface="+mn-ea"/>
                <a:cs typeface="+mn-cs"/>
              </a:rPr>
              <a:t>In Panel E, the smaller range of values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group two may simply be due to the fact that there are only three observations. Additional data for group two would be needed to determine whether the groups are actually different.</a:t>
            </a:r>
          </a:p>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16</a:t>
            </a:fld>
            <a:endParaRPr lang="en-US"/>
          </a:p>
        </p:txBody>
      </p:sp>
    </p:spTree>
    <p:extLst>
      <p:ext uri="{BB962C8B-B14F-4D97-AF65-F5344CB8AC3E}">
        <p14:creationId xmlns:p14="http://schemas.microsoft.com/office/powerpoint/2010/main" val="160812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Panel B, although significant, there is </a:t>
            </a:r>
            <a:r>
              <a:rPr lang="en-US" sz="1200" b="1" kern="1200" dirty="0" smtClean="0">
                <a:solidFill>
                  <a:schemeClr val="tx1"/>
                </a:solidFill>
                <a:effectLst/>
                <a:latin typeface="+mn-lt"/>
                <a:ea typeface="+mn-ea"/>
                <a:cs typeface="+mn-cs"/>
              </a:rPr>
              <a:t>substantial overlap</a:t>
            </a:r>
          </a:p>
          <a:p>
            <a:r>
              <a:rPr lang="en-US" sz="1200" kern="1200" dirty="0" smtClean="0">
                <a:solidFill>
                  <a:schemeClr val="tx1"/>
                </a:solidFill>
                <a:effectLst/>
                <a:latin typeface="+mn-lt"/>
                <a:ea typeface="+mn-ea"/>
                <a:cs typeface="+mn-cs"/>
              </a:rPr>
              <a:t>In Panel C, the apparent difference between groups is </a:t>
            </a:r>
            <a:r>
              <a:rPr lang="en-US" sz="1200" b="1" kern="1200" dirty="0" smtClean="0">
                <a:solidFill>
                  <a:schemeClr val="tx1"/>
                </a:solidFill>
                <a:effectLst/>
                <a:latin typeface="+mn-lt"/>
                <a:ea typeface="+mn-ea"/>
                <a:cs typeface="+mn-cs"/>
              </a:rPr>
              <a:t>driven by an outlier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Panel D suggests a possible bimodal distribution. </a:t>
            </a:r>
          </a:p>
          <a:p>
            <a:r>
              <a:rPr lang="en-US" sz="1200" kern="1200" dirty="0" smtClean="0">
                <a:solidFill>
                  <a:schemeClr val="tx1"/>
                </a:solidFill>
                <a:effectLst/>
                <a:latin typeface="+mn-lt"/>
                <a:ea typeface="+mn-ea"/>
                <a:cs typeface="+mn-cs"/>
              </a:rPr>
              <a:t>In Panel E, the smaller range of values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group two may simply be due to the fact that there are only three observations. Additional data for group two would be needed to determine whether the groups are actually different.</a:t>
            </a:r>
          </a:p>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17</a:t>
            </a:fld>
            <a:endParaRPr lang="en-US"/>
          </a:p>
        </p:txBody>
      </p:sp>
    </p:spTree>
    <p:extLst>
      <p:ext uri="{BB962C8B-B14F-4D97-AF65-F5344CB8AC3E}">
        <p14:creationId xmlns:p14="http://schemas.microsoft.com/office/powerpoint/2010/main" val="1392306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Panel B, although significant, there is </a:t>
            </a:r>
            <a:r>
              <a:rPr lang="en-US" sz="1200" b="1" kern="1200" dirty="0" smtClean="0">
                <a:solidFill>
                  <a:schemeClr val="tx1"/>
                </a:solidFill>
                <a:effectLst/>
                <a:latin typeface="+mn-lt"/>
                <a:ea typeface="+mn-ea"/>
                <a:cs typeface="+mn-cs"/>
              </a:rPr>
              <a:t>substantial overlap</a:t>
            </a:r>
          </a:p>
          <a:p>
            <a:r>
              <a:rPr lang="en-US" sz="1200" kern="1200" dirty="0" smtClean="0">
                <a:solidFill>
                  <a:schemeClr val="tx1"/>
                </a:solidFill>
                <a:effectLst/>
                <a:latin typeface="+mn-lt"/>
                <a:ea typeface="+mn-ea"/>
                <a:cs typeface="+mn-cs"/>
              </a:rPr>
              <a:t>In Panel C, the apparent difference between groups is </a:t>
            </a:r>
            <a:r>
              <a:rPr lang="en-US" sz="1200" b="1" kern="1200" dirty="0" smtClean="0">
                <a:solidFill>
                  <a:schemeClr val="tx1"/>
                </a:solidFill>
                <a:effectLst/>
                <a:latin typeface="+mn-lt"/>
                <a:ea typeface="+mn-ea"/>
                <a:cs typeface="+mn-cs"/>
              </a:rPr>
              <a:t>driven by an outlier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Panel D suggests a possible bimodal distribution. </a:t>
            </a:r>
          </a:p>
          <a:p>
            <a:r>
              <a:rPr lang="en-US" sz="1200" kern="1200" dirty="0" smtClean="0">
                <a:solidFill>
                  <a:schemeClr val="tx1"/>
                </a:solidFill>
                <a:effectLst/>
                <a:latin typeface="+mn-lt"/>
                <a:ea typeface="+mn-ea"/>
                <a:cs typeface="+mn-cs"/>
              </a:rPr>
              <a:t>In Panel E, the smaller range of values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group two may simply be due to the fact that there are only three observations. Additional data for group two would be needed to determine whether the groups are actually different.</a:t>
            </a:r>
          </a:p>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18</a:t>
            </a:fld>
            <a:endParaRPr lang="en-US"/>
          </a:p>
        </p:txBody>
      </p:sp>
    </p:spTree>
    <p:extLst>
      <p:ext uri="{BB962C8B-B14F-4D97-AF65-F5344CB8AC3E}">
        <p14:creationId xmlns:p14="http://schemas.microsoft.com/office/powerpoint/2010/main" val="2079610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confusing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ambiguous</a:t>
            </a:r>
          </a:p>
          <a:p>
            <a:r>
              <a:rPr lang="en-US" dirty="0" smtClean="0"/>
              <a:t>deceptive</a:t>
            </a:r>
          </a:p>
          <a:p>
            <a:r>
              <a:rPr lang="en-US" dirty="0" smtClean="0"/>
              <a:t>mislead</a:t>
            </a:r>
          </a:p>
          <a:p>
            <a:r>
              <a:rPr lang="en-US" dirty="0" err="1" smtClean="0"/>
              <a:t>fradu</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E758B77-0915-4A4C-9093-94AD268088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1167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While I am myself not from Eastern Germany, this still annoys me as a Data Scientists very much!</a:t>
            </a:r>
          </a:p>
          <a:p>
            <a:endParaRPr lang="en-US" dirty="0"/>
          </a:p>
        </p:txBody>
      </p:sp>
      <p:sp>
        <p:nvSpPr>
          <p:cNvPr id="4" name="Slide Number Placeholder 3"/>
          <p:cNvSpPr>
            <a:spLocks noGrp="1"/>
          </p:cNvSpPr>
          <p:nvPr>
            <p:ph type="sldNum" sz="quarter" idx="10"/>
          </p:nvPr>
        </p:nvSpPr>
        <p:spPr/>
        <p:txBody>
          <a:bodyPr/>
          <a:lstStyle/>
          <a:p>
            <a:fld id="{5ACCC338-0347-0E43-A7A9-C29AF506237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6492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While I am myself not from Eastern Germany, this still annoys me as a Data Scientists very much!</a:t>
            </a:r>
          </a:p>
          <a:p>
            <a:endParaRPr lang="en-US" dirty="0"/>
          </a:p>
        </p:txBody>
      </p:sp>
      <p:sp>
        <p:nvSpPr>
          <p:cNvPr id="4" name="Slide Number Placeholder 3"/>
          <p:cNvSpPr>
            <a:spLocks noGrp="1"/>
          </p:cNvSpPr>
          <p:nvPr>
            <p:ph type="sldNum" sz="quarter" idx="10"/>
          </p:nvPr>
        </p:nvSpPr>
        <p:spPr/>
        <p:txBody>
          <a:bodyPr/>
          <a:lstStyle/>
          <a:p>
            <a:fld id="{5ACCC338-0347-0E43-A7A9-C29AF50623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0501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While I am myself not from Eastern Germany, this still annoys me as a Data Scientists very much!</a:t>
            </a:r>
          </a:p>
          <a:p>
            <a:endParaRPr lang="en-US" dirty="0"/>
          </a:p>
        </p:txBody>
      </p:sp>
      <p:sp>
        <p:nvSpPr>
          <p:cNvPr id="4" name="Slide Number Placeholder 3"/>
          <p:cNvSpPr>
            <a:spLocks noGrp="1"/>
          </p:cNvSpPr>
          <p:nvPr>
            <p:ph type="sldNum" sz="quarter" idx="10"/>
          </p:nvPr>
        </p:nvSpPr>
        <p:spPr/>
        <p:txBody>
          <a:bodyPr/>
          <a:lstStyle/>
          <a:p>
            <a:fld id="{5ACCC338-0347-0E43-A7A9-C29AF50623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192567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71C9-76CE-1749-A4C2-FA9B0EACC51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61884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6C85B2-E7EE-DC40-B82B-5924AC33C5F4}" type="slidenum">
              <a:rPr lang="en-US" smtClean="0"/>
              <a:t>2</a:t>
            </a:fld>
            <a:endParaRPr lang="en-US"/>
          </a:p>
        </p:txBody>
      </p:sp>
    </p:spTree>
    <p:extLst>
      <p:ext uri="{BB962C8B-B14F-4D97-AF65-F5344CB8AC3E}">
        <p14:creationId xmlns:p14="http://schemas.microsoft.com/office/powerpoint/2010/main" val="67092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KZR</a:t>
            </a:r>
          </a:p>
          <a:p>
            <a:r>
              <a:rPr lang="en-US" dirty="0" smtClean="0"/>
              <a:t>QBT</a:t>
            </a:r>
          </a:p>
          <a:p>
            <a:r>
              <a:rPr lang="en-US" dirty="0" smtClean="0"/>
              <a:t>SGN</a:t>
            </a:r>
          </a:p>
          <a:p>
            <a:endParaRPr lang="en-US" dirty="0" smtClean="0"/>
          </a:p>
          <a:p>
            <a:r>
              <a:rPr lang="en-US" dirty="0" smtClean="0"/>
              <a:t>Time: 0.3 seconds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CONVEY</a:t>
            </a:r>
            <a:r>
              <a:rPr lang="en-US" baseline="0" dirty="0" smtClean="0"/>
              <a:t> INFO FAST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CAN BE SATURATED FAST TOO.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SATURATED: after SEVEN items!!!!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E952A64-FC89-1142-86B4-2D86AF1B70B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3055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fact Visual perception is not only immediate</a:t>
            </a:r>
            <a:r>
              <a:rPr lang="en-US" baseline="0" dirty="0" smtClean="0"/>
              <a:t> to us adults, but </a:t>
            </a:r>
            <a:r>
              <a:rPr lang="en-US" b="1" baseline="0" dirty="0" smtClean="0"/>
              <a:t>essentially innate. </a:t>
            </a:r>
            <a:endParaRPr lang="en-US" b="1" dirty="0"/>
          </a:p>
        </p:txBody>
      </p:sp>
      <p:sp>
        <p:nvSpPr>
          <p:cNvPr id="4" name="Slide Number Placeholder 3"/>
          <p:cNvSpPr>
            <a:spLocks noGrp="1"/>
          </p:cNvSpPr>
          <p:nvPr>
            <p:ph type="sldNum" sz="quarter" idx="10"/>
          </p:nvPr>
        </p:nvSpPr>
        <p:spPr/>
        <p:txBody>
          <a:bodyPr/>
          <a:lstStyle/>
          <a:p>
            <a:fld id="{BE952A64-FC89-1142-86B4-2D86AF1B70B4}"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2600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 who</a:t>
            </a:r>
            <a:r>
              <a:rPr lang="en-US" baseline="0" dirty="0" smtClean="0"/>
              <a:t> has kids or smaller siblings, will know that they always want the biggest of everything. ..</a:t>
            </a:r>
          </a:p>
          <a:p>
            <a:endParaRPr lang="en-US" baseline="0" dirty="0" smtClean="0"/>
          </a:p>
          <a:p>
            <a:r>
              <a:rPr lang="en-US" baseline="0" dirty="0" smtClean="0"/>
              <a:t>then it becomes a chart. </a:t>
            </a:r>
          </a:p>
          <a:p>
            <a:endParaRPr lang="en-US" dirty="0"/>
          </a:p>
        </p:txBody>
      </p:sp>
      <p:sp>
        <p:nvSpPr>
          <p:cNvPr id="4" name="Slide Number Placeholder 3"/>
          <p:cNvSpPr>
            <a:spLocks noGrp="1"/>
          </p:cNvSpPr>
          <p:nvPr>
            <p:ph type="sldNum" sz="quarter" idx="10"/>
          </p:nvPr>
        </p:nvSpPr>
        <p:spPr/>
        <p:txBody>
          <a:bodyPr/>
          <a:lstStyle/>
          <a:p>
            <a:fld id="{5ACCC338-0347-0E43-A7A9-C29AF506237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8542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LEARNED,</a:t>
            </a:r>
            <a:r>
              <a:rPr lang="en-US" baseline="0" dirty="0" smtClean="0"/>
              <a:t> when we learn we must also learn what NOT to do and what does NOT work in </a:t>
            </a:r>
            <a:r>
              <a:rPr lang="en-US" baseline="0" dirty="0" err="1" smtClean="0"/>
              <a:t>visualilzaitons</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5ACCC338-0347-0E43-A7A9-C29AF506237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3412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is the stuff</a:t>
            </a:r>
            <a:r>
              <a:rPr lang="en-US" sz="1200" baseline="0" dirty="0" smtClean="0"/>
              <a:t> that ends scientific careers</a:t>
            </a:r>
            <a:endParaRPr lang="en-US" dirty="0" smtClean="0"/>
          </a:p>
        </p:txBody>
      </p:sp>
      <p:sp>
        <p:nvSpPr>
          <p:cNvPr id="4" name="Slide Number Placeholder 3"/>
          <p:cNvSpPr>
            <a:spLocks noGrp="1"/>
          </p:cNvSpPr>
          <p:nvPr>
            <p:ph type="sldNum" sz="quarter" idx="10"/>
          </p:nvPr>
        </p:nvSpPr>
        <p:spPr/>
        <p:txBody>
          <a:bodyPr/>
          <a:lstStyle/>
          <a:p>
            <a:fld id="{EE758B77-0915-4A4C-9093-94AD268088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67237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9</a:t>
            </a:fld>
            <a:endParaRPr lang="en-US"/>
          </a:p>
        </p:txBody>
      </p:sp>
    </p:spTree>
    <p:extLst>
      <p:ext uri="{BB962C8B-B14F-4D97-AF65-F5344CB8AC3E}">
        <p14:creationId xmlns:p14="http://schemas.microsoft.com/office/powerpoint/2010/main" val="126392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6C85B2-E7EE-DC40-B82B-5924AC33C5F4}" type="slidenum">
              <a:rPr lang="en-US" smtClean="0"/>
              <a:t>10</a:t>
            </a:fld>
            <a:endParaRPr lang="en-US"/>
          </a:p>
        </p:txBody>
      </p:sp>
    </p:spTree>
    <p:extLst>
      <p:ext uri="{BB962C8B-B14F-4D97-AF65-F5344CB8AC3E}">
        <p14:creationId xmlns:p14="http://schemas.microsoft.com/office/powerpoint/2010/main" val="177869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a:t>
            </a:r>
            <a:r>
              <a:rPr lang="en-US" dirty="0" err="1" smtClean="0"/>
              <a:t>helenajambor</a:t>
            </a:r>
            <a:endParaRPr lang="en-US" dirty="0" smtClean="0"/>
          </a:p>
        </p:txBody>
      </p:sp>
      <p:sp>
        <p:nvSpPr>
          <p:cNvPr id="6" name="Slide Number Placeholder 5"/>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11826041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@helenajambor</a:t>
            </a:r>
            <a:endParaRPr lang="en-US"/>
          </a:p>
        </p:txBody>
      </p:sp>
      <p:sp>
        <p:nvSpPr>
          <p:cNvPr id="6" name="Slide Number Placeholder 5"/>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78455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a:t>
            </a:r>
            <a:r>
              <a:rPr lang="en-US" dirty="0" err="1" smtClean="0"/>
              <a:t>helenajambor</a:t>
            </a:r>
            <a:endParaRPr lang="en-US" dirty="0" smtClean="0"/>
          </a:p>
        </p:txBody>
      </p:sp>
      <p:sp>
        <p:nvSpPr>
          <p:cNvPr id="6" name="Slide Number Placeholder 5"/>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457048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sz="1050">
                <a:latin typeface="Courier" charset="0"/>
                <a:ea typeface="Courier" charset="0"/>
                <a:cs typeface="Courier" charset="0"/>
              </a:defRPr>
            </a:lvl1pPr>
          </a:lstStyle>
          <a:p>
            <a:r>
              <a:rPr lang="en-US" smtClean="0">
                <a:solidFill>
                  <a:prstClr val="black">
                    <a:tint val="75000"/>
                  </a:prstClr>
                </a:solidFill>
              </a:rPr>
              <a:t>@helenajambor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2831"/>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28650" y="1575582"/>
            <a:ext cx="7886700" cy="4601381"/>
          </a:xfrm>
        </p:spPr>
        <p:txBody>
          <a:bodyPr/>
          <a:lstStyle>
            <a:lvl1pPr marL="0" indent="0">
              <a:buNone/>
              <a:defRPr/>
            </a:lvl1pPr>
            <a:lvl2pPr marL="514350" indent="-171450">
              <a:buFont typeface=".AppleSystemUIFont" charset="-120"/>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71016"/>
            <a:ext cx="7886700" cy="4905947"/>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sz="1050">
                <a:latin typeface="Courier" charset="0"/>
                <a:ea typeface="Courier" charset="0"/>
                <a:cs typeface="Courier" charset="0"/>
              </a:defRPr>
            </a:lvl1pPr>
          </a:lstStyle>
          <a:p>
            <a:r>
              <a:rPr lang="en-US" dirty="0" smtClean="0"/>
              <a:t>@</a:t>
            </a:r>
            <a:r>
              <a:rPr lang="en-US" dirty="0" err="1" smtClean="0"/>
              <a:t>helenajambor</a:t>
            </a:r>
            <a:endParaRPr lang="en-US" dirty="0" smtClean="0"/>
          </a:p>
        </p:txBody>
      </p:sp>
      <p:sp>
        <p:nvSpPr>
          <p:cNvPr id="6" name="Slide Number Placeholder 5"/>
          <p:cNvSpPr>
            <a:spLocks noGrp="1"/>
          </p:cNvSpPr>
          <p:nvPr>
            <p:ph type="sldNum" sz="quarter" idx="12"/>
          </p:nvPr>
        </p:nvSpPr>
        <p:spPr/>
        <p:txBody>
          <a:bodyPr/>
          <a:lstStyle/>
          <a:p>
            <a:fld id="{23CB68C1-C1C1-D34E-A1E3-349D4BAAF399}" type="slidenum">
              <a:rPr lang="en-US" smtClean="0"/>
              <a:t>‹#›</a:t>
            </a:fld>
            <a:endParaRPr lang="en-US"/>
          </a:p>
        </p:txBody>
      </p:sp>
      <p:sp>
        <p:nvSpPr>
          <p:cNvPr id="7" name="Title 1"/>
          <p:cNvSpPr txBox="1">
            <a:spLocks/>
          </p:cNvSpPr>
          <p:nvPr userDrawn="1"/>
        </p:nvSpPr>
        <p:spPr>
          <a:xfrm>
            <a:off x="628650" y="365127"/>
            <a:ext cx="7886700" cy="80530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800" kern="1200">
                <a:solidFill>
                  <a:schemeClr val="tx1"/>
                </a:solidFill>
                <a:latin typeface="Courier" charset="0"/>
                <a:ea typeface="Courier" charset="0"/>
                <a:cs typeface="Courier"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64599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smtClean="0">
                <a:solidFill>
                  <a:prstClr val="black">
                    <a:tint val="75000"/>
                  </a:prstClr>
                </a:solidFill>
              </a:rPr>
              <a:t>@helenajambor</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4951"/>
          </a:xfrm>
        </p:spPr>
        <p:txBody>
          <a:bodyPr anchor="ctr">
            <a:noAutofit/>
          </a:bodyPr>
          <a:lstStyle>
            <a:lvl1pPr>
              <a:defRPr sz="2800">
                <a:latin typeface="Courier" charset="0"/>
                <a:ea typeface="Courier" charset="0"/>
                <a:cs typeface="Courier"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5545"/>
            <a:ext cx="7886700" cy="4711418"/>
          </a:xfrm>
        </p:spPr>
        <p:txBody>
          <a:bodyPr/>
          <a:lstStyle>
            <a:lvl1pPr marL="0" indent="0">
              <a:buNone/>
              <a:defRPr/>
            </a:lvl1pPr>
            <a:lvl2pPr marL="342900" indent="0">
              <a:buNone/>
              <a:defRPr/>
            </a:lvl2pPr>
            <a:lvl3pPr marL="685800" indent="0">
              <a:buNone/>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txBox="1">
            <a:spLocks/>
          </p:cNvSpPr>
          <p:nvPr userDrawn="1"/>
        </p:nvSpPr>
        <p:spPr>
          <a:xfrm>
            <a:off x="622300" y="6356351"/>
            <a:ext cx="7899400" cy="365125"/>
          </a:xfrm>
          <a:prstGeom prst="rect">
            <a:avLst/>
          </a:prstGeom>
          <a:solidFill>
            <a:schemeClr val="bg1">
              <a:lumMod val="85000"/>
            </a:schemeClr>
          </a:solidFill>
          <a:ln>
            <a:noFill/>
          </a:ln>
        </p:spPr>
        <p:txBody>
          <a:bodyPr vert="horz" lIns="91440" tIns="45720" rIns="91440" bIns="45720" rtlCol="0" anchor="ctr"/>
          <a:lstStyle>
            <a:defPPr>
              <a:defRPr lang="en-US"/>
            </a:defPPr>
            <a:lvl1pPr marL="0" algn="ctr" defTabSz="914400" rtl="0" eaLnBrk="1" latinLnBrk="0" hangingPunct="1">
              <a:defRPr sz="9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prstClr val="black">
                    <a:lumMod val="75000"/>
                    <a:lumOff val="25000"/>
                  </a:prstClr>
                </a:solidFill>
              </a:rPr>
              <a:t>Helena Jambor “Life science figure design”</a:t>
            </a:r>
            <a:endParaRPr lang="en-US" dirty="0">
              <a:solidFill>
                <a:prstClr val="black">
                  <a:lumMod val="75000"/>
                  <a:lumOff val="25000"/>
                </a:prstClr>
              </a:solidFill>
            </a:endParaRPr>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chor="ct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a:t>
            </a:r>
            <a:r>
              <a:rPr lang="en-US" dirty="0" err="1" smtClean="0"/>
              <a:t>helenajambor</a:t>
            </a:r>
            <a:endParaRPr lang="en-US" dirty="0" smtClean="0"/>
          </a:p>
        </p:txBody>
      </p:sp>
      <p:sp>
        <p:nvSpPr>
          <p:cNvPr id="6" name="Slide Number Placeholder 5"/>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10934416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74951"/>
          </a:xfrm>
        </p:spPr>
        <p:txBody>
          <a:bodyPr anchor="ctr"/>
          <a:lstStyle>
            <a:lvl1pPr>
              <a:defRPr>
                <a:solidFill>
                  <a:schemeClr val="bg2">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5545"/>
            <a:ext cx="7886700" cy="4711418"/>
          </a:xfrm>
        </p:spPr>
        <p:txBody>
          <a:bodyPr/>
          <a:lstStyle>
            <a:lvl1pPr marL="0" indent="0">
              <a:buNone/>
              <a:defRPr/>
            </a:lvl1pPr>
            <a:lvl2pPr marL="342900" indent="0">
              <a:buNone/>
              <a:defRPr/>
            </a:lvl2pPr>
            <a:lvl3pPr marL="685800" indent="0">
              <a:buNone/>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solidFill>
                  <a:schemeClr val="bg2">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solidFill>
                  <a:schemeClr val="bg2">
                    <a:lumMod val="10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chor="ctr"/>
          <a:lstStyle>
            <a:lvl1pPr>
              <a:defRPr>
                <a:solidFill>
                  <a:schemeClr val="bg2">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a:solidFill>
                  <a:schemeClr val="bg2">
                    <a:lumMod val="10000"/>
                  </a:schemeClr>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a:t>
            </a:r>
            <a:r>
              <a:rPr lang="en-US" dirty="0" err="1" smtClean="0"/>
              <a:t>helenajambor</a:t>
            </a:r>
            <a:endParaRPr lang="en-US" dirty="0" smtClean="0"/>
          </a:p>
        </p:txBody>
      </p:sp>
      <p:sp>
        <p:nvSpPr>
          <p:cNvPr id="7" name="Slide Number Placeholder 6"/>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14556223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@helenajambor</a:t>
            </a:r>
            <a:endParaRPr lang="en-US"/>
          </a:p>
        </p:txBody>
      </p:sp>
      <p:sp>
        <p:nvSpPr>
          <p:cNvPr id="9" name="Slide Number Placeholder 8"/>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5104911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05306"/>
          </a:xfrm>
        </p:spPr>
        <p:txBody>
          <a:bodyPr>
            <a:normAutofit/>
          </a:bodyPr>
          <a:lstStyle>
            <a:lvl1pPr>
              <a:defRPr sz="2800">
                <a:latin typeface="Courier" charset="0"/>
                <a:ea typeface="Courier" charset="0"/>
                <a:cs typeface="Courier"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@helenajambor</a:t>
            </a:r>
            <a:endParaRPr lang="en-US"/>
          </a:p>
        </p:txBody>
      </p:sp>
      <p:sp>
        <p:nvSpPr>
          <p:cNvPr id="5" name="Slide Number Placeholder 4"/>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6277563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a:t>
            </a:r>
            <a:r>
              <a:rPr lang="en-US" dirty="0" err="1" smtClean="0"/>
              <a:t>helenajambor</a:t>
            </a:r>
            <a:endParaRPr lang="en-US" dirty="0"/>
          </a:p>
        </p:txBody>
      </p:sp>
      <p:sp>
        <p:nvSpPr>
          <p:cNvPr id="4" name="Slide Number Placeholder 3"/>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1139007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@helenajambor</a:t>
            </a:r>
            <a:endParaRPr lang="en-US"/>
          </a:p>
        </p:txBody>
      </p:sp>
      <p:sp>
        <p:nvSpPr>
          <p:cNvPr id="7" name="Slide Number Placeholder 6"/>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922379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@helenajambor</a:t>
            </a:r>
            <a:endParaRPr lang="en-US"/>
          </a:p>
        </p:txBody>
      </p:sp>
      <p:sp>
        <p:nvSpPr>
          <p:cNvPr id="7" name="Slide Number Placeholder 6"/>
          <p:cNvSpPr>
            <a:spLocks noGrp="1"/>
          </p:cNvSpPr>
          <p:nvPr>
            <p:ph type="sldNum" sz="quarter" idx="12"/>
          </p:nvPr>
        </p:nvSpPr>
        <p:spPr/>
        <p:txBody>
          <a:bodyPr/>
          <a:lstStyle/>
          <a:p>
            <a:fld id="{23CB68C1-C1C1-D34E-A1E3-349D4BAAF399}" type="slidenum">
              <a:rPr lang="en-US" smtClean="0"/>
              <a:t>‹#›</a:t>
            </a:fld>
            <a:endParaRPr lang="en-US"/>
          </a:p>
        </p:txBody>
      </p:sp>
    </p:spTree>
    <p:extLst>
      <p:ext uri="{BB962C8B-B14F-4D97-AF65-F5344CB8AC3E}">
        <p14:creationId xmlns:p14="http://schemas.microsoft.com/office/powerpoint/2010/main" val="18892587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solidFill>
                <a:latin typeface="Courier" charset="0"/>
                <a:ea typeface="Courier" charset="0"/>
                <a:cs typeface="Courier" charset="0"/>
              </a:defRPr>
            </a:lvl1pPr>
          </a:lstStyle>
          <a:p>
            <a:r>
              <a:rPr lang="en-US" dirty="0" smtClean="0"/>
              <a:t>@</a:t>
            </a:r>
            <a:r>
              <a:rPr lang="en-US" dirty="0" err="1" smtClean="0"/>
              <a:t>helenajambor</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B68C1-C1C1-D34E-A1E3-349D4BAAF39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71400" y="6393769"/>
            <a:ext cx="327707" cy="327707"/>
          </a:xfrm>
          <a:prstGeom prst="ellipse">
            <a:avLst/>
          </a:prstGeom>
        </p:spPr>
      </p:pic>
    </p:spTree>
    <p:extLst>
      <p:ext uri="{BB962C8B-B14F-4D97-AF65-F5344CB8AC3E}">
        <p14:creationId xmlns:p14="http://schemas.microsoft.com/office/powerpoint/2010/main" val="8558950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9051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88345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65545"/>
            <a:ext cx="7886700" cy="471141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@helenajambor</a:t>
            </a: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658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88345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465545"/>
            <a:ext cx="7886700" cy="471141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@helenajambor</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B68C1-C1C1-D34E-A1E3-349D4BAAF3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04241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dt="0"/>
  <p:txStyles>
    <p:titleStyle>
      <a:lvl1pPr algn="l" defTabSz="685800" rtl="0" eaLnBrk="1" latinLnBrk="0" hangingPunct="1">
        <a:lnSpc>
          <a:spcPct val="90000"/>
        </a:lnSpc>
        <a:spcBef>
          <a:spcPct val="0"/>
        </a:spcBef>
        <a:buNone/>
        <a:defRPr sz="3300" kern="1200">
          <a:solidFill>
            <a:schemeClr val="bg2">
              <a:lumMod val="1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3.png"/><Relationship Id="rId3"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1.jpeg"/><Relationship Id="rId3"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microsoft.com/office/2007/relationships/hdphoto" Target="../media/hdphoto1.wdp"/><Relationship Id="rId7" Type="http://schemas.openxmlformats.org/officeDocument/2006/relationships/image" Target="../media/image5.png"/><Relationship Id="rId8" Type="http://schemas.microsoft.com/office/2007/relationships/hdphoto" Target="../media/hdphoto2.wdp"/><Relationship Id="rId9" Type="http://schemas.openxmlformats.org/officeDocument/2006/relationships/image" Target="../media/image6.emf"/><Relationship Id="rId10" Type="http://schemas.openxmlformats.org/officeDocument/2006/relationships/image" Target="../media/image7.emf"/><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2.png"/><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chart" Target="../charts/chart2.xml"/><Relationship Id="rId3"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1" Type="http://schemas.openxmlformats.org/officeDocument/2006/relationships/slideLayout" Target="../slideLayouts/slideLayout35.xml"/><Relationship Id="rId2" Type="http://schemas.openxmlformats.org/officeDocument/2006/relationships/chart" Target="../charts/char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28.wmf"/><Relationship Id="rId5" Type="http://schemas.openxmlformats.org/officeDocument/2006/relationships/image" Target="../media/image29.jpg"/><Relationship Id="rId6" Type="http://schemas.openxmlformats.org/officeDocument/2006/relationships/image" Target="../media/image30.png"/><Relationship Id="rId1" Type="http://schemas.openxmlformats.org/officeDocument/2006/relationships/slideLayout" Target="../slideLayouts/slideLayout35.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1.png"/><Relationship Id="rId1" Type="http://schemas.openxmlformats.org/officeDocument/2006/relationships/slideLayout" Target="../slideLayouts/slideLayout37.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emf"/><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chemeClr val="bg1"/>
                </a:solidFill>
                <a:latin typeface="Courier" charset="0"/>
                <a:ea typeface="Courier" charset="0"/>
                <a:cs typeface="Courier" charset="0"/>
              </a:rPr>
              <a:t>How to not </a:t>
            </a:r>
            <a:r>
              <a:rPr lang="en-US" sz="5400" smtClean="0">
                <a:solidFill>
                  <a:schemeClr val="bg1"/>
                </a:solidFill>
                <a:latin typeface="Courier" charset="0"/>
                <a:ea typeface="Courier" charset="0"/>
                <a:cs typeface="Courier" charset="0"/>
              </a:rPr>
              <a:t>lie </a:t>
            </a:r>
            <a:r>
              <a:rPr lang="en-US" sz="5400">
                <a:solidFill>
                  <a:schemeClr val="bg1"/>
                </a:solidFill>
                <a:latin typeface="Courier" charset="0"/>
                <a:ea typeface="Courier" charset="0"/>
                <a:cs typeface="Courier" charset="0"/>
              </a:rPr>
              <a:t/>
            </a:r>
            <a:br>
              <a:rPr lang="en-US" sz="5400">
                <a:solidFill>
                  <a:schemeClr val="bg1"/>
                </a:solidFill>
                <a:latin typeface="Courier" charset="0"/>
                <a:ea typeface="Courier" charset="0"/>
                <a:cs typeface="Courier" charset="0"/>
              </a:rPr>
            </a:br>
            <a:r>
              <a:rPr lang="en-US" sz="5400" smtClean="0">
                <a:solidFill>
                  <a:schemeClr val="bg1"/>
                </a:solidFill>
                <a:latin typeface="Courier" charset="0"/>
                <a:ea typeface="Courier" charset="0"/>
                <a:cs typeface="Courier" charset="0"/>
              </a:rPr>
              <a:t>with </a:t>
            </a:r>
            <a:r>
              <a:rPr lang="en-US" sz="5400" dirty="0" smtClean="0">
                <a:solidFill>
                  <a:schemeClr val="bg1"/>
                </a:solidFill>
                <a:latin typeface="Courier" charset="0"/>
                <a:ea typeface="Courier" charset="0"/>
                <a:cs typeface="Courier" charset="0"/>
              </a:rPr>
              <a:t>charts </a:t>
            </a:r>
            <a:br>
              <a:rPr lang="en-US" sz="5400" dirty="0" smtClean="0">
                <a:solidFill>
                  <a:schemeClr val="bg1"/>
                </a:solidFill>
                <a:latin typeface="Courier" charset="0"/>
                <a:ea typeface="Courier" charset="0"/>
                <a:cs typeface="Courier" charset="0"/>
              </a:rPr>
            </a:br>
            <a:endParaRPr lang="en-US" sz="3200" dirty="0">
              <a:solidFill>
                <a:schemeClr val="bg1"/>
              </a:solidFill>
              <a:latin typeface="Courier" charset="0"/>
              <a:ea typeface="Courier" charset="0"/>
              <a:cs typeface="Courier" charset="0"/>
            </a:endParaRPr>
          </a:p>
        </p:txBody>
      </p:sp>
      <p:sp>
        <p:nvSpPr>
          <p:cNvPr id="4" name="TextBox 3"/>
          <p:cNvSpPr txBox="1"/>
          <p:nvPr/>
        </p:nvSpPr>
        <p:spPr>
          <a:xfrm>
            <a:off x="996224" y="4395183"/>
            <a:ext cx="7151551" cy="1569660"/>
          </a:xfrm>
          <a:prstGeom prst="rect">
            <a:avLst/>
          </a:prstGeom>
          <a:noFill/>
        </p:spPr>
        <p:txBody>
          <a:bodyPr wrap="square" rtlCol="0">
            <a:spAutoFit/>
          </a:bodyPr>
          <a:lstStyle/>
          <a:p>
            <a:pPr algn="ctr"/>
            <a:r>
              <a:rPr lang="en-US" sz="3200" dirty="0">
                <a:solidFill>
                  <a:schemeClr val="bg1"/>
                </a:solidFill>
                <a:latin typeface="Courier" charset="0"/>
                <a:ea typeface="Courier" charset="0"/>
                <a:cs typeface="Courier" charset="0"/>
              </a:rPr>
              <a:t>Helena Jambor, TU </a:t>
            </a:r>
            <a:r>
              <a:rPr lang="en-US" sz="3200" dirty="0" smtClean="0">
                <a:solidFill>
                  <a:schemeClr val="bg1"/>
                </a:solidFill>
                <a:latin typeface="Courier" charset="0"/>
                <a:ea typeface="Courier" charset="0"/>
                <a:cs typeface="Courier" charset="0"/>
              </a:rPr>
              <a:t>Dresden</a:t>
            </a:r>
          </a:p>
          <a:p>
            <a:pPr algn="ctr"/>
            <a:r>
              <a:rPr lang="en-US" sz="3200" dirty="0" smtClean="0">
                <a:solidFill>
                  <a:schemeClr val="bg1"/>
                </a:solidFill>
                <a:latin typeface="Courier" charset="0"/>
                <a:ea typeface="Courier" charset="0"/>
                <a:cs typeface="Courier" charset="0"/>
              </a:rPr>
              <a:t>helena.jambor@tu-dresden.de </a:t>
            </a:r>
          </a:p>
          <a:p>
            <a:pPr algn="ctr"/>
            <a:r>
              <a:rPr lang="en-US" sz="3200" dirty="0" smtClean="0">
                <a:solidFill>
                  <a:schemeClr val="bg1"/>
                </a:solidFill>
                <a:latin typeface="Courier" charset="0"/>
                <a:ea typeface="Courier" charset="0"/>
                <a:cs typeface="Courier" charset="0"/>
              </a:rPr>
              <a:t>Twitter: @</a:t>
            </a:r>
            <a:r>
              <a:rPr lang="en-US" sz="3200" dirty="0" err="1" smtClean="0">
                <a:solidFill>
                  <a:schemeClr val="bg1"/>
                </a:solidFill>
                <a:latin typeface="Courier" charset="0"/>
                <a:ea typeface="Courier" charset="0"/>
                <a:cs typeface="Courier" charset="0"/>
              </a:rPr>
              <a:t>helenajambor</a:t>
            </a:r>
            <a:endParaRPr lang="en-US" sz="3200" dirty="0">
              <a:solidFill>
                <a:schemeClr val="bg1"/>
              </a:solidFill>
              <a:latin typeface="Courier" charset="0"/>
              <a:ea typeface="Courier" charset="0"/>
              <a:cs typeface="Courier" charset="0"/>
            </a:endParaRPr>
          </a:p>
        </p:txBody>
      </p:sp>
    </p:spTree>
    <p:extLst>
      <p:ext uri="{BB962C8B-B14F-4D97-AF65-F5344CB8AC3E}">
        <p14:creationId xmlns:p14="http://schemas.microsoft.com/office/powerpoint/2010/main" val="164651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818" b="13823"/>
          <a:stretch/>
        </p:blipFill>
        <p:spPr>
          <a:xfrm>
            <a:off x="1167318" y="1153271"/>
            <a:ext cx="6864285" cy="4661146"/>
          </a:xfrm>
          <a:prstGeom prst="rect">
            <a:avLst/>
          </a:prstGeom>
        </p:spPr>
      </p:pic>
    </p:spTree>
    <p:extLst>
      <p:ext uri="{BB962C8B-B14F-4D97-AF65-F5344CB8AC3E}">
        <p14:creationId xmlns:p14="http://schemas.microsoft.com/office/powerpoint/2010/main" val="1819084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latin typeface="Courier" charset="0"/>
                <a:ea typeface="Courier" charset="0"/>
                <a:cs typeface="Courier" charset="0"/>
              </a:rPr>
              <a:t>How to not lie with charts</a:t>
            </a:r>
            <a:br>
              <a:rPr lang="en-US" sz="3200" dirty="0" smtClean="0">
                <a:latin typeface="Courier" charset="0"/>
                <a:ea typeface="Courier" charset="0"/>
                <a:cs typeface="Courier" charset="0"/>
              </a:rPr>
            </a:br>
            <a:r>
              <a:rPr lang="en-US" sz="3200" dirty="0" smtClean="0">
                <a:latin typeface="Courier" charset="0"/>
                <a:ea typeface="Courier" charset="0"/>
                <a:cs typeface="Courier" charset="0"/>
              </a:rPr>
              <a:t> 10 tips</a:t>
            </a:r>
            <a:endParaRPr lang="en-US" sz="3200" dirty="0">
              <a:latin typeface="Courier" charset="0"/>
              <a:ea typeface="Courier" charset="0"/>
              <a:cs typeface="Courier"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26581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ourier" charset="0"/>
                <a:ea typeface="Courier" charset="0"/>
                <a:cs typeface="Courier" charset="0"/>
              </a:rPr>
              <a:t>1. Pick a suitable chart type</a:t>
            </a:r>
            <a:endParaRPr lang="en-US" sz="3200" dirty="0">
              <a:latin typeface="Courier" charset="0"/>
              <a:ea typeface="Courier" charset="0"/>
              <a:cs typeface="Courier" charset="0"/>
            </a:endParaRPr>
          </a:p>
        </p:txBody>
      </p:sp>
      <p:pic>
        <p:nvPicPr>
          <p:cNvPr id="4" name="Content Placeholder 3">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v="urn:schemas-microsoft-com:mac:vml" xmlns:mc="http://schemas.openxmlformats.org/markup-compatibility/2006" xmlns:mo="http://schemas.microsoft.com/office/mac/office/2008/main" xmlns:wpc="http://schemas.microsoft.com/office/word/2010/wordprocessingCanvas" id="{99CA4C97-5B1D-4DE5-AB7F-E3DA8550E438}"/>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53093" y="1465262"/>
            <a:ext cx="4645338" cy="4711700"/>
          </a:xfrm>
          <a:prstGeom prst="rect">
            <a:avLst/>
          </a:prstGeom>
        </p:spPr>
      </p:pic>
      <p:sp>
        <p:nvSpPr>
          <p:cNvPr id="11" name="TextBox 10"/>
          <p:cNvSpPr txBox="1"/>
          <p:nvPr/>
        </p:nvSpPr>
        <p:spPr>
          <a:xfrm>
            <a:off x="144609" y="6402431"/>
            <a:ext cx="2843520" cy="369332"/>
          </a:xfrm>
          <a:prstGeom prst="rect">
            <a:avLst/>
          </a:prstGeom>
          <a:noFill/>
        </p:spPr>
        <p:txBody>
          <a:bodyPr wrap="square" rtlCol="0">
            <a:spAutoFit/>
          </a:bodyPr>
          <a:lstStyle/>
          <a:p>
            <a:r>
              <a:rPr lang="en-US" i="1" smtClean="0">
                <a:solidFill>
                  <a:prstClr val="black">
                    <a:lumMod val="50000"/>
                    <a:lumOff val="50000"/>
                  </a:prstClr>
                </a:solidFill>
              </a:rPr>
              <a:t>personal communication</a:t>
            </a:r>
            <a:endParaRPr lang="en-US" i="1" dirty="0">
              <a:solidFill>
                <a:prstClr val="black">
                  <a:lumMod val="50000"/>
                  <a:lumOff val="50000"/>
                </a:prstClr>
              </a:solidFill>
            </a:endParaRPr>
          </a:p>
        </p:txBody>
      </p:sp>
      <p:grpSp>
        <p:nvGrpSpPr>
          <p:cNvPr id="5" name="Group 4"/>
          <p:cNvGrpSpPr/>
          <p:nvPr/>
        </p:nvGrpSpPr>
        <p:grpSpPr>
          <a:xfrm>
            <a:off x="4784132" y="1379307"/>
            <a:ext cx="4436070" cy="4438325"/>
            <a:chOff x="4784132" y="1379307"/>
            <a:chExt cx="4436070" cy="4438325"/>
          </a:xfrm>
        </p:grpSpPr>
        <p:grpSp>
          <p:nvGrpSpPr>
            <p:cNvPr id="12" name="Group 11"/>
            <p:cNvGrpSpPr/>
            <p:nvPr/>
          </p:nvGrpSpPr>
          <p:grpSpPr>
            <a:xfrm>
              <a:off x="4784132" y="1379307"/>
              <a:ext cx="4436070" cy="4417335"/>
              <a:chOff x="4784132" y="1379307"/>
              <a:chExt cx="4436070" cy="4417335"/>
            </a:xfrm>
          </p:grpSpPr>
          <p:graphicFrame>
            <p:nvGraphicFramePr>
              <p:cNvPr id="6" name="Chart 5"/>
              <p:cNvGraphicFramePr>
                <a:graphicFrameLocks/>
              </p:cNvGraphicFramePr>
              <p:nvPr>
                <p:extLst/>
              </p:nvPr>
            </p:nvGraphicFramePr>
            <p:xfrm>
              <a:off x="4784132" y="1379307"/>
              <a:ext cx="4245569" cy="441733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8403773" y="4260401"/>
                <a:ext cx="816429" cy="276999"/>
              </a:xfrm>
              <a:prstGeom prst="rect">
                <a:avLst/>
              </a:prstGeom>
              <a:noFill/>
            </p:spPr>
            <p:txBody>
              <a:bodyPr wrap="square" rtlCol="0">
                <a:spAutoFit/>
              </a:bodyPr>
              <a:lstStyle/>
              <a:p>
                <a:r>
                  <a:rPr lang="en-US" sz="1200" dirty="0" smtClean="0">
                    <a:solidFill>
                      <a:prstClr val="black">
                        <a:lumMod val="50000"/>
                        <a:lumOff val="50000"/>
                      </a:prstClr>
                    </a:solidFill>
                  </a:rPr>
                  <a:t>61-70 </a:t>
                </a:r>
                <a:r>
                  <a:rPr lang="en-US" sz="1200" dirty="0" err="1" smtClean="0">
                    <a:solidFill>
                      <a:prstClr val="black">
                        <a:lumMod val="50000"/>
                        <a:lumOff val="50000"/>
                      </a:prstClr>
                    </a:solidFill>
                  </a:rPr>
                  <a:t>yrs</a:t>
                </a:r>
                <a:endParaRPr lang="en-US" sz="1200" dirty="0">
                  <a:solidFill>
                    <a:prstClr val="black">
                      <a:lumMod val="50000"/>
                      <a:lumOff val="50000"/>
                    </a:prstClr>
                  </a:solidFill>
                </a:endParaRPr>
              </a:p>
            </p:txBody>
          </p:sp>
          <p:sp>
            <p:nvSpPr>
              <p:cNvPr id="8" name="TextBox 7"/>
              <p:cNvSpPr txBox="1"/>
              <p:nvPr/>
            </p:nvSpPr>
            <p:spPr>
              <a:xfrm>
                <a:off x="8403773" y="3841240"/>
                <a:ext cx="816429" cy="276999"/>
              </a:xfrm>
              <a:prstGeom prst="rect">
                <a:avLst/>
              </a:prstGeom>
              <a:noFill/>
            </p:spPr>
            <p:txBody>
              <a:bodyPr wrap="square" rtlCol="0">
                <a:spAutoFit/>
              </a:bodyPr>
              <a:lstStyle/>
              <a:p>
                <a:r>
                  <a:rPr lang="en-US" sz="1200" dirty="0" smtClean="0">
                    <a:solidFill>
                      <a:srgbClr val="4472C4">
                        <a:lumMod val="50000"/>
                      </a:srgbClr>
                    </a:solidFill>
                  </a:rPr>
                  <a:t>11-20 </a:t>
                </a:r>
                <a:r>
                  <a:rPr lang="en-US" sz="1200" dirty="0" err="1" smtClean="0">
                    <a:solidFill>
                      <a:srgbClr val="4472C4">
                        <a:lumMod val="50000"/>
                      </a:srgbClr>
                    </a:solidFill>
                  </a:rPr>
                  <a:t>yrs</a:t>
                </a:r>
                <a:endParaRPr lang="en-US" sz="1200" dirty="0">
                  <a:solidFill>
                    <a:srgbClr val="4472C4">
                      <a:lumMod val="50000"/>
                    </a:srgbClr>
                  </a:solidFill>
                </a:endParaRPr>
              </a:p>
            </p:txBody>
          </p:sp>
          <p:sp>
            <p:nvSpPr>
              <p:cNvPr id="9" name="TextBox 8"/>
              <p:cNvSpPr txBox="1"/>
              <p:nvPr/>
            </p:nvSpPr>
            <p:spPr>
              <a:xfrm>
                <a:off x="8403773" y="2343055"/>
                <a:ext cx="816429" cy="276999"/>
              </a:xfrm>
              <a:prstGeom prst="rect">
                <a:avLst/>
              </a:prstGeom>
              <a:noFill/>
            </p:spPr>
            <p:txBody>
              <a:bodyPr wrap="square" rtlCol="0">
                <a:spAutoFit/>
              </a:bodyPr>
              <a:lstStyle/>
              <a:p>
                <a:r>
                  <a:rPr lang="en-US" sz="1200" dirty="0" smtClean="0">
                    <a:solidFill>
                      <a:prstClr val="black">
                        <a:lumMod val="50000"/>
                        <a:lumOff val="50000"/>
                      </a:prstClr>
                    </a:solidFill>
                  </a:rPr>
                  <a:t>31-40 </a:t>
                </a:r>
                <a:r>
                  <a:rPr lang="en-US" sz="1200" dirty="0" err="1" smtClean="0">
                    <a:solidFill>
                      <a:prstClr val="black">
                        <a:lumMod val="50000"/>
                        <a:lumOff val="50000"/>
                      </a:prstClr>
                    </a:solidFill>
                  </a:rPr>
                  <a:t>yrs</a:t>
                </a:r>
                <a:endParaRPr lang="en-US" sz="1200" dirty="0">
                  <a:solidFill>
                    <a:prstClr val="black">
                      <a:lumMod val="50000"/>
                      <a:lumOff val="50000"/>
                    </a:prstClr>
                  </a:solidFill>
                </a:endParaRPr>
              </a:p>
            </p:txBody>
          </p:sp>
          <p:sp>
            <p:nvSpPr>
              <p:cNvPr id="10" name="TextBox 9"/>
              <p:cNvSpPr txBox="1"/>
              <p:nvPr/>
            </p:nvSpPr>
            <p:spPr>
              <a:xfrm>
                <a:off x="8403773" y="1933378"/>
                <a:ext cx="816429" cy="276999"/>
              </a:xfrm>
              <a:prstGeom prst="rect">
                <a:avLst/>
              </a:prstGeom>
              <a:noFill/>
            </p:spPr>
            <p:txBody>
              <a:bodyPr wrap="square" rtlCol="0">
                <a:spAutoFit/>
              </a:bodyPr>
              <a:lstStyle/>
              <a:p>
                <a:r>
                  <a:rPr lang="en-US" sz="1200" dirty="0" smtClean="0">
                    <a:solidFill>
                      <a:srgbClr val="5B9BD5">
                        <a:lumMod val="75000"/>
                      </a:srgbClr>
                    </a:solidFill>
                  </a:rPr>
                  <a:t>21-30 </a:t>
                </a:r>
                <a:r>
                  <a:rPr lang="en-US" sz="1200" dirty="0" err="1" smtClean="0">
                    <a:solidFill>
                      <a:srgbClr val="5B9BD5">
                        <a:lumMod val="75000"/>
                      </a:srgbClr>
                    </a:solidFill>
                  </a:rPr>
                  <a:t>yrs</a:t>
                </a:r>
                <a:endParaRPr lang="en-US" sz="1200" dirty="0">
                  <a:solidFill>
                    <a:srgbClr val="5B9BD5">
                      <a:lumMod val="75000"/>
                    </a:srgbClr>
                  </a:solidFill>
                </a:endParaRPr>
              </a:p>
            </p:txBody>
          </p:sp>
        </p:grpSp>
        <p:sp>
          <p:nvSpPr>
            <p:cNvPr id="3" name="TextBox 2"/>
            <p:cNvSpPr txBox="1"/>
            <p:nvPr/>
          </p:nvSpPr>
          <p:spPr>
            <a:xfrm>
              <a:off x="5505450" y="5448300"/>
              <a:ext cx="3524251" cy="369332"/>
            </a:xfrm>
            <a:prstGeom prst="rect">
              <a:avLst/>
            </a:prstGeom>
            <a:solidFill>
              <a:schemeClr val="bg1"/>
            </a:solidFill>
          </p:spPr>
          <p:txBody>
            <a:bodyPr wrap="square" rtlCol="0">
              <a:spAutoFit/>
            </a:bodyPr>
            <a:lstStyle/>
            <a:p>
              <a:r>
                <a:rPr lang="en-US" dirty="0" smtClean="0">
                  <a:solidFill>
                    <a:prstClr val="black"/>
                  </a:solidFill>
                </a:rPr>
                <a:t>March      April      May      June</a:t>
              </a:r>
              <a:endParaRPr lang="en-US" dirty="0">
                <a:solidFill>
                  <a:prstClr val="black"/>
                </a:solidFill>
              </a:endParaRPr>
            </a:p>
          </p:txBody>
        </p:sp>
      </p:grpSp>
    </p:spTree>
    <p:extLst>
      <p:ext uri="{BB962C8B-B14F-4D97-AF65-F5344CB8AC3E}">
        <p14:creationId xmlns:p14="http://schemas.microsoft.com/office/powerpoint/2010/main" val="69934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ourier" charset="0"/>
                <a:ea typeface="Courier" charset="0"/>
                <a:cs typeface="Courier" charset="0"/>
              </a:rPr>
              <a:t>1. </a:t>
            </a:r>
            <a:r>
              <a:rPr lang="en-US" sz="3200" dirty="0">
                <a:latin typeface="Courier" charset="0"/>
                <a:ea typeface="Courier" charset="0"/>
                <a:cs typeface="Courier" charset="0"/>
              </a:rPr>
              <a:t>Pick a suitable chart type</a:t>
            </a:r>
          </a:p>
        </p:txBody>
      </p:sp>
      <p:sp>
        <p:nvSpPr>
          <p:cNvPr id="3" name="Content Placeholder 2"/>
          <p:cNvSpPr>
            <a:spLocks noGrp="1"/>
          </p:cNvSpPr>
          <p:nvPr>
            <p:ph idx="1"/>
          </p:nvPr>
        </p:nvSpPr>
        <p:spPr>
          <a:xfrm>
            <a:off x="628650" y="1240077"/>
            <a:ext cx="7886700" cy="4936886"/>
          </a:xfrm>
        </p:spPr>
        <p:txBody>
          <a:bodyPr/>
          <a:lstStyle/>
          <a:p>
            <a:r>
              <a:rPr lang="en-US" dirty="0" smtClean="0"/>
              <a:t>Resources for choosing charts:</a:t>
            </a:r>
            <a:endParaRPr lang="en-US" dirty="0"/>
          </a:p>
        </p:txBody>
      </p:sp>
      <p:pic>
        <p:nvPicPr>
          <p:cNvPr id="5" name="Picture 4" descr="Harddisc:Users:jambor:Desktop:DD_misc:data_viz:lecture_examples:choosing_a_good_chart.jpg"/>
          <p:cNvPicPr/>
          <p:nvPr/>
        </p:nvPicPr>
        <p:blipFill>
          <a:blip r:embed="rId3">
            <a:extLst>
              <a:ext uri="{28A0092B-C50C-407E-A947-70E740481C1C}">
                <a14:useLocalDpi xmlns:a14="http://schemas.microsoft.com/office/drawing/2010/main" val="0"/>
              </a:ext>
            </a:extLst>
          </a:blip>
          <a:srcRect/>
          <a:stretch>
            <a:fillRect/>
          </a:stretch>
        </p:blipFill>
        <p:spPr bwMode="auto">
          <a:xfrm>
            <a:off x="-8354969" y="2173213"/>
            <a:ext cx="6320796" cy="4743599"/>
          </a:xfrm>
          <a:prstGeom prst="rect">
            <a:avLst/>
          </a:prstGeom>
          <a:noFill/>
          <a:ln>
            <a:noFill/>
          </a:ln>
        </p:spPr>
      </p:pic>
      <p:sp>
        <p:nvSpPr>
          <p:cNvPr id="7" name="TextBox 6"/>
          <p:cNvSpPr txBox="1"/>
          <p:nvPr/>
        </p:nvSpPr>
        <p:spPr>
          <a:xfrm>
            <a:off x="144609" y="6402431"/>
            <a:ext cx="2843520" cy="369332"/>
          </a:xfrm>
          <a:prstGeom prst="rect">
            <a:avLst/>
          </a:prstGeom>
          <a:noFill/>
        </p:spPr>
        <p:txBody>
          <a:bodyPr wrap="square" rtlCol="0">
            <a:spAutoFit/>
          </a:bodyPr>
          <a:lstStyle/>
          <a:p>
            <a:r>
              <a:rPr lang="en-US" i="1" dirty="0" err="1" smtClean="0">
                <a:solidFill>
                  <a:prstClr val="black">
                    <a:lumMod val="50000"/>
                    <a:lumOff val="50000"/>
                  </a:prstClr>
                </a:solidFill>
              </a:rPr>
              <a:t>A.Abela</a:t>
            </a:r>
            <a:endParaRPr lang="en-US" i="1" dirty="0">
              <a:solidFill>
                <a:prstClr val="black">
                  <a:lumMod val="50000"/>
                  <a:lumOff val="50000"/>
                </a:prst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987" y="1865078"/>
            <a:ext cx="5233797" cy="4906685"/>
          </a:xfrm>
          <a:prstGeom prst="rect">
            <a:avLst/>
          </a:prstGeom>
        </p:spPr>
      </p:pic>
    </p:spTree>
    <p:extLst>
      <p:ext uri="{BB962C8B-B14F-4D97-AF65-F5344CB8AC3E}">
        <p14:creationId xmlns:p14="http://schemas.microsoft.com/office/powerpoint/2010/main" val="70699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ourier" charset="0"/>
                <a:ea typeface="Courier" charset="0"/>
                <a:cs typeface="Courier" charset="0"/>
              </a:rPr>
              <a:t>2</a:t>
            </a:r>
            <a:r>
              <a:rPr lang="en-US" sz="3200" dirty="0" smtClean="0">
                <a:latin typeface="Courier" charset="0"/>
                <a:ea typeface="Courier" charset="0"/>
                <a:cs typeface="Courier" charset="0"/>
              </a:rPr>
              <a:t>. Avoid 3D charts</a:t>
            </a:r>
            <a:endParaRPr lang="en-US" sz="3200" dirty="0">
              <a:latin typeface="Courier" charset="0"/>
              <a:ea typeface="Courier" charset="0"/>
              <a:cs typeface="Courier" charset="0"/>
            </a:endParaRPr>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rotWithShape="1">
          <a:blip r:embed="rId2">
            <a:extLst>
              <a:ext uri="{28A0092B-C50C-407E-A947-70E740481C1C}">
                <a14:useLocalDpi xmlns:a14="http://schemas.microsoft.com/office/drawing/2010/main" val="0"/>
              </a:ext>
            </a:extLst>
          </a:blip>
          <a:srcRect t="7670" r="50000" b="20088"/>
          <a:stretch/>
        </p:blipFill>
        <p:spPr>
          <a:xfrm>
            <a:off x="628650" y="2859314"/>
            <a:ext cx="3943350" cy="2772229"/>
          </a:xfrm>
          <a:prstGeom prst="rect">
            <a:avLst/>
          </a:prstGeom>
        </p:spPr>
      </p:pic>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3" y="2564972"/>
            <a:ext cx="7886700" cy="3837459"/>
          </a:xfrm>
          <a:prstGeom prst="rect">
            <a:avLst/>
          </a:prstGeom>
        </p:spPr>
      </p:pic>
    </p:spTree>
    <p:extLst>
      <p:ext uri="{BB962C8B-B14F-4D97-AF65-F5344CB8AC3E}">
        <p14:creationId xmlns:p14="http://schemas.microsoft.com/office/powerpoint/2010/main" val="134955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861456" y="2304767"/>
            <a:ext cx="5021943" cy="3475547"/>
            <a:chOff x="1861456" y="2304767"/>
            <a:chExt cx="5021943" cy="3475547"/>
          </a:xfrm>
        </p:grpSpPr>
        <p:pic>
          <p:nvPicPr>
            <p:cNvPr id="6"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9409" b="14985"/>
            <a:stretch/>
          </p:blipFill>
          <p:spPr>
            <a:xfrm>
              <a:off x="1861456" y="2304767"/>
              <a:ext cx="5021943" cy="3475547"/>
            </a:xfrm>
            <a:prstGeom prst="rect">
              <a:avLst/>
            </a:prstGeom>
          </p:spPr>
        </p:pic>
        <p:sp>
          <p:nvSpPr>
            <p:cNvPr id="20" name="Rectangle 19"/>
            <p:cNvSpPr/>
            <p:nvPr/>
          </p:nvSpPr>
          <p:spPr>
            <a:xfrm>
              <a:off x="2890157" y="2726871"/>
              <a:ext cx="2090056" cy="1159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7" name="Straight Connector 6"/>
          <p:cNvCxnSpPr/>
          <p:nvPr/>
        </p:nvCxnSpPr>
        <p:spPr>
          <a:xfrm>
            <a:off x="2465614" y="2956212"/>
            <a:ext cx="3380014" cy="0"/>
          </a:xfrm>
          <a:prstGeom prst="line">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8650" y="1487444"/>
            <a:ext cx="4502150" cy="523220"/>
          </a:xfrm>
          <a:prstGeom prst="rect">
            <a:avLst/>
          </a:prstGeom>
          <a:noFill/>
        </p:spPr>
        <p:txBody>
          <a:bodyPr wrap="square" rtlCol="0">
            <a:spAutoFit/>
          </a:bodyPr>
          <a:lstStyle/>
          <a:p>
            <a:r>
              <a:rPr lang="en-US" sz="2800" dirty="0" smtClean="0">
                <a:solidFill>
                  <a:srgbClr val="FF0000"/>
                </a:solidFill>
              </a:rPr>
              <a:t>Eye sees this</a:t>
            </a:r>
            <a:r>
              <a:rPr lang="mr-IN" sz="2800" dirty="0" smtClean="0">
                <a:solidFill>
                  <a:srgbClr val="FF0000"/>
                </a:solidFill>
              </a:rPr>
              <a:t>…</a:t>
            </a:r>
            <a:r>
              <a:rPr lang="en-US" sz="2800" dirty="0" smtClean="0">
                <a:solidFill>
                  <a:srgbClr val="FF0000"/>
                </a:solidFill>
              </a:rPr>
              <a:t> </a:t>
            </a:r>
            <a:endParaRPr lang="en-US" sz="2800" dirty="0">
              <a:solidFill>
                <a:srgbClr val="FF0000"/>
              </a:solidFill>
            </a:endParaRPr>
          </a:p>
        </p:txBody>
      </p:sp>
      <p:sp>
        <p:nvSpPr>
          <p:cNvPr id="10" name="TextBox 9"/>
          <p:cNvSpPr txBox="1"/>
          <p:nvPr/>
        </p:nvSpPr>
        <p:spPr>
          <a:xfrm>
            <a:off x="2188030" y="1994092"/>
            <a:ext cx="4340362" cy="523220"/>
          </a:xfrm>
          <a:prstGeom prst="rect">
            <a:avLst/>
          </a:prstGeom>
          <a:noFill/>
        </p:spPr>
        <p:txBody>
          <a:bodyPr wrap="square" rtlCol="0">
            <a:spAutoFit/>
          </a:bodyPr>
          <a:lstStyle/>
          <a:p>
            <a:pPr algn="r"/>
            <a:r>
              <a:rPr lang="mr-IN" sz="2800" dirty="0" smtClean="0">
                <a:solidFill>
                  <a:srgbClr val="0070C0"/>
                </a:solidFill>
              </a:rPr>
              <a:t>…</a:t>
            </a:r>
            <a:r>
              <a:rPr lang="en-US" sz="2800" dirty="0" smtClean="0">
                <a:solidFill>
                  <a:srgbClr val="0070C0"/>
                </a:solidFill>
              </a:rPr>
              <a:t>but should read here</a:t>
            </a:r>
            <a:endParaRPr lang="en-US" sz="2800" dirty="0">
              <a:solidFill>
                <a:srgbClr val="0070C0"/>
              </a:solidFill>
            </a:endParaRPr>
          </a:p>
        </p:txBody>
      </p:sp>
      <p:cxnSp>
        <p:nvCxnSpPr>
          <p:cNvPr id="19" name="Straight Connector 18"/>
          <p:cNvCxnSpPr/>
          <p:nvPr/>
        </p:nvCxnSpPr>
        <p:spPr>
          <a:xfrm>
            <a:off x="2465614" y="3115351"/>
            <a:ext cx="3200400" cy="0"/>
          </a:xfrm>
          <a:prstGeom prst="line">
            <a:avLst/>
          </a:prstGeom>
          <a:ln w="57150">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628650" y="365126"/>
            <a:ext cx="7886700" cy="874951"/>
          </a:xfrm>
        </p:spPr>
        <p:txBody>
          <a:bodyPr>
            <a:normAutofit/>
          </a:bodyPr>
          <a:lstStyle/>
          <a:p>
            <a:r>
              <a:rPr lang="en-US" sz="3200" dirty="0">
                <a:latin typeface="Courier" charset="0"/>
                <a:ea typeface="Courier" charset="0"/>
                <a:cs typeface="Courier" charset="0"/>
              </a:rPr>
              <a:t>2</a:t>
            </a:r>
            <a:r>
              <a:rPr lang="en-US" sz="3200" dirty="0" smtClean="0">
                <a:latin typeface="Courier" charset="0"/>
                <a:ea typeface="Courier" charset="0"/>
                <a:cs typeface="Courier" charset="0"/>
              </a:rPr>
              <a:t>. Avoid 3D charts</a:t>
            </a:r>
            <a:endParaRPr lang="en-US" sz="3200" dirty="0">
              <a:latin typeface="Courier" charset="0"/>
              <a:ea typeface="Courier" charset="0"/>
              <a:cs typeface="Courier" charset="0"/>
            </a:endParaRPr>
          </a:p>
        </p:txBody>
      </p:sp>
    </p:spTree>
    <p:extLst>
      <p:ext uri="{BB962C8B-B14F-4D97-AF65-F5344CB8AC3E}">
        <p14:creationId xmlns:p14="http://schemas.microsoft.com/office/powerpoint/2010/main" val="20428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40747" y="1415673"/>
            <a:ext cx="6190763" cy="2413865"/>
          </a:xfrm>
          <a:prstGeom prst="rect">
            <a:avLst/>
          </a:prstGeom>
        </p:spPr>
      </p:pic>
      <p:sp>
        <p:nvSpPr>
          <p:cNvPr id="8" name="TextBox 7"/>
          <p:cNvSpPr txBox="1"/>
          <p:nvPr/>
        </p:nvSpPr>
        <p:spPr>
          <a:xfrm>
            <a:off x="533931" y="5914666"/>
            <a:ext cx="3984526" cy="369332"/>
          </a:xfrm>
          <a:prstGeom prst="rect">
            <a:avLst/>
          </a:prstGeom>
          <a:noFill/>
        </p:spPr>
        <p:txBody>
          <a:bodyPr wrap="square" rtlCol="0">
            <a:spAutoFit/>
          </a:bodyPr>
          <a:lstStyle/>
          <a:p>
            <a:r>
              <a:rPr lang="de-DE" i="1" dirty="0" err="1" smtClean="0">
                <a:solidFill>
                  <a:prstClr val="white">
                    <a:lumMod val="50000"/>
                  </a:prstClr>
                </a:solidFill>
              </a:rPr>
              <a:t>Weissgerber</a:t>
            </a:r>
            <a:r>
              <a:rPr lang="de-DE" i="1" dirty="0" smtClean="0">
                <a:solidFill>
                  <a:prstClr val="white">
                    <a:lumMod val="50000"/>
                  </a:prstClr>
                </a:solidFill>
              </a:rPr>
              <a:t> et al., 2015, PLOS </a:t>
            </a:r>
            <a:r>
              <a:rPr lang="de-DE" i="1" dirty="0" err="1" smtClean="0">
                <a:solidFill>
                  <a:prstClr val="white">
                    <a:lumMod val="50000"/>
                  </a:prstClr>
                </a:solidFill>
              </a:rPr>
              <a:t>Biology</a:t>
            </a:r>
            <a:endParaRPr lang="de-DE" i="1" dirty="0">
              <a:solidFill>
                <a:prstClr val="white">
                  <a:lumMod val="50000"/>
                </a:prstClr>
              </a:solidFill>
            </a:endParaRPr>
          </a:p>
        </p:txBody>
      </p:sp>
      <p:sp>
        <p:nvSpPr>
          <p:cNvPr id="10" name="Title 1"/>
          <p:cNvSpPr>
            <a:spLocks noGrp="1"/>
          </p:cNvSpPr>
          <p:nvPr>
            <p:ph type="title"/>
          </p:nvPr>
        </p:nvSpPr>
        <p:spPr>
          <a:xfrm>
            <a:off x="628650" y="365126"/>
            <a:ext cx="7886700" cy="874951"/>
          </a:xfrm>
        </p:spPr>
        <p:txBody>
          <a:bodyPr>
            <a:normAutofit/>
          </a:bodyPr>
          <a:lstStyle/>
          <a:p>
            <a:r>
              <a:rPr lang="en-US" sz="3200" dirty="0">
                <a:latin typeface="Courier" charset="0"/>
                <a:ea typeface="Courier" charset="0"/>
                <a:cs typeface="Courier" charset="0"/>
              </a:rPr>
              <a:t>3</a:t>
            </a:r>
            <a:r>
              <a:rPr lang="en-US" sz="3200" dirty="0" smtClean="0">
                <a:latin typeface="Courier" charset="0"/>
                <a:ea typeface="Courier" charset="0"/>
                <a:cs typeface="Courier" charset="0"/>
              </a:rPr>
              <a:t>. Show your data</a:t>
            </a:r>
            <a:endParaRPr lang="en-US" sz="3200" dirty="0">
              <a:latin typeface="Courier" charset="0"/>
              <a:ea typeface="Courier" charset="0"/>
              <a:cs typeface="Courier" charset="0"/>
            </a:endParaRPr>
          </a:p>
        </p:txBody>
      </p:sp>
    </p:spTree>
    <p:extLst>
      <p:ext uri="{BB962C8B-B14F-4D97-AF65-F5344CB8AC3E}">
        <p14:creationId xmlns:p14="http://schemas.microsoft.com/office/powerpoint/2010/main" val="924022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28650" y="365126"/>
            <a:ext cx="7886700" cy="874951"/>
          </a:xfrm>
        </p:spPr>
        <p:txBody>
          <a:bodyPr>
            <a:normAutofit/>
          </a:bodyPr>
          <a:lstStyle/>
          <a:p>
            <a:r>
              <a:rPr lang="en-US" sz="3200" dirty="0">
                <a:latin typeface="Courier" charset="0"/>
                <a:ea typeface="Courier" charset="0"/>
                <a:cs typeface="Courier" charset="0"/>
              </a:rPr>
              <a:t>3</a:t>
            </a:r>
            <a:r>
              <a:rPr lang="en-US" sz="3200" dirty="0" smtClean="0">
                <a:latin typeface="Courier" charset="0"/>
                <a:ea typeface="Courier" charset="0"/>
                <a:cs typeface="Courier" charset="0"/>
              </a:rPr>
              <a:t>. Show your data</a:t>
            </a:r>
            <a:endParaRPr lang="en-US" sz="3200" dirty="0">
              <a:latin typeface="Courier" charset="0"/>
              <a:ea typeface="Courier" charset="0"/>
              <a:cs typeface="Courier"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33" r="52708"/>
          <a:stretch/>
        </p:blipFill>
        <p:spPr>
          <a:xfrm>
            <a:off x="1330662" y="1240077"/>
            <a:ext cx="6042903" cy="4951387"/>
          </a:xfrm>
          <a:prstGeom prst="rect">
            <a:avLst/>
          </a:prstGeom>
        </p:spPr>
      </p:pic>
    </p:spTree>
    <p:extLst>
      <p:ext uri="{BB962C8B-B14F-4D97-AF65-F5344CB8AC3E}">
        <p14:creationId xmlns:p14="http://schemas.microsoft.com/office/powerpoint/2010/main" val="684691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334"/>
            <a:ext cx="9144000" cy="3670868"/>
          </a:xfrm>
          <a:prstGeom prst="rect">
            <a:avLst/>
          </a:prstGeom>
        </p:spPr>
      </p:pic>
      <p:sp>
        <p:nvSpPr>
          <p:cNvPr id="2" name="Title 1"/>
          <p:cNvSpPr>
            <a:spLocks noGrp="1"/>
          </p:cNvSpPr>
          <p:nvPr>
            <p:ph type="title"/>
          </p:nvPr>
        </p:nvSpPr>
        <p:spPr/>
        <p:txBody>
          <a:bodyPr/>
          <a:lstStyle/>
          <a:p>
            <a:endParaRPr lang="en-US"/>
          </a:p>
        </p:txBody>
      </p:sp>
      <p:sp>
        <p:nvSpPr>
          <p:cNvPr id="3" name="TextBox 2"/>
          <p:cNvSpPr txBox="1"/>
          <p:nvPr/>
        </p:nvSpPr>
        <p:spPr>
          <a:xfrm>
            <a:off x="395186" y="5972783"/>
            <a:ext cx="3593154" cy="369332"/>
          </a:xfrm>
          <a:prstGeom prst="rect">
            <a:avLst/>
          </a:prstGeom>
          <a:noFill/>
        </p:spPr>
        <p:txBody>
          <a:bodyPr wrap="square" rtlCol="0">
            <a:spAutoFit/>
          </a:bodyPr>
          <a:lstStyle/>
          <a:p>
            <a:r>
              <a:rPr lang="en-US" dirty="0" smtClean="0">
                <a:solidFill>
                  <a:schemeClr val="bg1"/>
                </a:solidFill>
              </a:rPr>
              <a:t>Alberto Cairo</a:t>
            </a:r>
            <a:endParaRPr lang="en-US" dirty="0">
              <a:solidFill>
                <a:schemeClr val="bg1"/>
              </a:solidFill>
            </a:endParaRPr>
          </a:p>
        </p:txBody>
      </p:sp>
    </p:spTree>
    <p:extLst>
      <p:ext uri="{BB962C8B-B14F-4D97-AF65-F5344CB8AC3E}">
        <p14:creationId xmlns:p14="http://schemas.microsoft.com/office/powerpoint/2010/main" val="1050546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ourier" charset="0"/>
                <a:ea typeface="Courier" charset="0"/>
                <a:cs typeface="Courier" charset="0"/>
              </a:rPr>
              <a:t>4</a:t>
            </a:r>
            <a:r>
              <a:rPr lang="en-US" sz="3200" dirty="0" smtClean="0">
                <a:latin typeface="Courier" charset="0"/>
                <a:ea typeface="Courier" charset="0"/>
                <a:cs typeface="Courier" charset="0"/>
              </a:rPr>
              <a:t>. Indicate missing data</a:t>
            </a:r>
            <a:endParaRPr lang="en-US" sz="3200" dirty="0">
              <a:latin typeface="Courier" charset="0"/>
              <a:ea typeface="Courier" charset="0"/>
              <a:cs typeface="Courier" charset="0"/>
            </a:endParaRPr>
          </a:p>
        </p:txBody>
      </p:sp>
      <p:sp>
        <p:nvSpPr>
          <p:cNvPr id="5" name="TextBox 4"/>
          <p:cNvSpPr txBox="1"/>
          <p:nvPr/>
        </p:nvSpPr>
        <p:spPr>
          <a:xfrm>
            <a:off x="180975" y="6519446"/>
            <a:ext cx="3222625" cy="338554"/>
          </a:xfrm>
          <a:prstGeom prst="rect">
            <a:avLst/>
          </a:prstGeom>
          <a:noFill/>
        </p:spPr>
        <p:txBody>
          <a:bodyPr wrap="square" rtlCol="0">
            <a:spAutoFit/>
          </a:bodyPr>
          <a:lstStyle/>
          <a:p>
            <a:r>
              <a:rPr lang="en-US" sz="1600" i="1" dirty="0" smtClean="0">
                <a:solidFill>
                  <a:prstClr val="white">
                    <a:lumMod val="50000"/>
                  </a:prstClr>
                </a:solidFill>
              </a:rPr>
              <a:t>Alberto Cairo</a:t>
            </a:r>
            <a:endParaRPr lang="en-US" sz="1600" i="1" dirty="0">
              <a:solidFill>
                <a:prstClr val="white">
                  <a:lumMod val="50000"/>
                </a:prstClr>
              </a:solidFill>
            </a:endParaRPr>
          </a:p>
        </p:txBody>
      </p:sp>
      <p:pic>
        <p:nvPicPr>
          <p:cNvPr id="6" name="Picture 5" descr="interrupted_axis_.JPG"/>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10463"/>
          <a:stretch/>
        </p:blipFill>
        <p:spPr>
          <a:xfrm>
            <a:off x="684213" y="2145232"/>
            <a:ext cx="7560733" cy="2132854"/>
          </a:xfrm>
          <a:prstGeom prst="rect">
            <a:avLst/>
          </a:prstGeom>
        </p:spPr>
      </p:pic>
      <p:sp>
        <p:nvSpPr>
          <p:cNvPr id="8" name="Oval 7"/>
          <p:cNvSpPr/>
          <p:nvPr/>
        </p:nvSpPr>
        <p:spPr>
          <a:xfrm>
            <a:off x="890587" y="3718869"/>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886451" y="4503554"/>
            <a:ext cx="2874777" cy="923330"/>
          </a:xfrm>
          <a:prstGeom prst="rect">
            <a:avLst/>
          </a:prstGeom>
          <a:noFill/>
        </p:spPr>
        <p:txBody>
          <a:bodyPr wrap="square" rtlCol="0">
            <a:spAutoFit/>
          </a:bodyPr>
          <a:lstStyle/>
          <a:p>
            <a:r>
              <a:rPr lang="en-US" dirty="0" smtClean="0">
                <a:solidFill>
                  <a:prstClr val="black"/>
                </a:solidFill>
              </a:rPr>
              <a:t>Dashed line for continuous data,  e.g. growth of plants.</a:t>
            </a:r>
          </a:p>
          <a:p>
            <a:r>
              <a:rPr lang="en-US" dirty="0" smtClean="0">
                <a:solidFill>
                  <a:prstClr val="black"/>
                </a:solidFill>
              </a:rPr>
              <a:t> </a:t>
            </a:r>
          </a:p>
        </p:txBody>
      </p:sp>
      <p:sp>
        <p:nvSpPr>
          <p:cNvPr id="4" name="TextBox 3"/>
          <p:cNvSpPr txBox="1"/>
          <p:nvPr/>
        </p:nvSpPr>
        <p:spPr>
          <a:xfrm>
            <a:off x="3294111" y="1618082"/>
            <a:ext cx="4249530" cy="369332"/>
          </a:xfrm>
          <a:prstGeom prst="rect">
            <a:avLst/>
          </a:prstGeom>
          <a:noFill/>
        </p:spPr>
        <p:txBody>
          <a:bodyPr wrap="square" rtlCol="0">
            <a:spAutoFit/>
          </a:bodyPr>
          <a:lstStyle/>
          <a:p>
            <a:r>
              <a:rPr lang="en-US" dirty="0" smtClean="0">
                <a:solidFill>
                  <a:prstClr val="black"/>
                </a:solidFill>
              </a:rPr>
              <a:t>Better choices</a:t>
            </a:r>
            <a:endParaRPr lang="en-US" dirty="0">
              <a:solidFill>
                <a:prstClr val="black"/>
              </a:solidFill>
            </a:endParaRPr>
          </a:p>
        </p:txBody>
      </p:sp>
      <p:sp>
        <p:nvSpPr>
          <p:cNvPr id="12" name="TextBox 11"/>
          <p:cNvSpPr txBox="1"/>
          <p:nvPr/>
        </p:nvSpPr>
        <p:spPr>
          <a:xfrm>
            <a:off x="628650" y="1618082"/>
            <a:ext cx="2313333" cy="369332"/>
          </a:xfrm>
          <a:prstGeom prst="rect">
            <a:avLst/>
          </a:prstGeom>
          <a:noFill/>
        </p:spPr>
        <p:txBody>
          <a:bodyPr wrap="square" rtlCol="0">
            <a:spAutoFit/>
          </a:bodyPr>
          <a:lstStyle/>
          <a:p>
            <a:r>
              <a:rPr lang="en-US" dirty="0" smtClean="0">
                <a:solidFill>
                  <a:prstClr val="black"/>
                </a:solidFill>
              </a:rPr>
              <a:t>Misleading choice</a:t>
            </a:r>
            <a:endParaRPr lang="en-US" dirty="0">
              <a:solidFill>
                <a:prstClr val="black"/>
              </a:solidFill>
            </a:endParaRPr>
          </a:p>
        </p:txBody>
      </p:sp>
      <p:sp>
        <p:nvSpPr>
          <p:cNvPr id="13" name="TextBox 12"/>
          <p:cNvSpPr txBox="1"/>
          <p:nvPr/>
        </p:nvSpPr>
        <p:spPr>
          <a:xfrm>
            <a:off x="3479202" y="4503554"/>
            <a:ext cx="2260617" cy="646331"/>
          </a:xfrm>
          <a:prstGeom prst="rect">
            <a:avLst/>
          </a:prstGeom>
          <a:noFill/>
        </p:spPr>
        <p:txBody>
          <a:bodyPr wrap="square" rtlCol="0">
            <a:spAutoFit/>
          </a:bodyPr>
          <a:lstStyle/>
          <a:p>
            <a:r>
              <a:rPr lang="en-US" dirty="0" smtClean="0">
                <a:solidFill>
                  <a:prstClr val="black"/>
                </a:solidFill>
              </a:rPr>
              <a:t>No line f</a:t>
            </a:r>
            <a:r>
              <a:rPr lang="en-US" dirty="0" smtClean="0">
                <a:solidFill>
                  <a:prstClr val="black"/>
                </a:solidFill>
              </a:rPr>
              <a:t>or highly </a:t>
            </a:r>
          </a:p>
          <a:p>
            <a:r>
              <a:rPr lang="en-US" dirty="0" smtClean="0">
                <a:solidFill>
                  <a:prstClr val="black"/>
                </a:solidFill>
              </a:rPr>
              <a:t>variable data</a:t>
            </a:r>
            <a:endParaRPr lang="en-US" dirty="0">
              <a:solidFill>
                <a:prstClr val="black"/>
              </a:solidFill>
            </a:endParaRPr>
          </a:p>
        </p:txBody>
      </p:sp>
    </p:spTree>
    <p:extLst>
      <p:ext uri="{BB962C8B-B14F-4D97-AF65-F5344CB8AC3E}">
        <p14:creationId xmlns:p14="http://schemas.microsoft.com/office/powerpoint/2010/main" val="6588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latin typeface="Courier" charset="0"/>
                <a:ea typeface="Courier" charset="0"/>
                <a:cs typeface="Courier" charset="0"/>
              </a:rPr>
              <a:t>Visualization for</a:t>
            </a:r>
            <a:r>
              <a:rPr lang="mr-IN" sz="3200" dirty="0" smtClean="0">
                <a:latin typeface="Courier" charset="0"/>
                <a:ea typeface="Courier" charset="0"/>
                <a:cs typeface="Courier" charset="0"/>
              </a:rPr>
              <a:t>…</a:t>
            </a:r>
            <a:endParaRPr lang="en-US" sz="3200" dirty="0">
              <a:latin typeface="Courier" charset="0"/>
              <a:ea typeface="Courier" charset="0"/>
              <a:cs typeface="Courier" charset="0"/>
            </a:endParaRPr>
          </a:p>
        </p:txBody>
      </p:sp>
      <p:sp>
        <p:nvSpPr>
          <p:cNvPr id="8" name="Content Placeholder 6"/>
          <p:cNvSpPr txBox="1">
            <a:spLocks/>
          </p:cNvSpPr>
          <p:nvPr/>
        </p:nvSpPr>
        <p:spPr>
          <a:xfrm>
            <a:off x="628650" y="1825625"/>
            <a:ext cx="2880000" cy="435133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a:buNone/>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Data exploration</a:t>
            </a:r>
            <a:endParaRPr lang="en-US" dirty="0"/>
          </a:p>
        </p:txBody>
      </p:sp>
      <p:sp>
        <p:nvSpPr>
          <p:cNvPr id="9" name="Content Placeholder 7"/>
          <p:cNvSpPr txBox="1">
            <a:spLocks/>
          </p:cNvSpPr>
          <p:nvPr/>
        </p:nvSpPr>
        <p:spPr>
          <a:xfrm>
            <a:off x="3095488" y="1841111"/>
            <a:ext cx="2880000" cy="4351338"/>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US" dirty="0" smtClean="0"/>
              <a:t>Data presentation</a:t>
            </a:r>
            <a:endParaRPr lang="en-US" b="1" dirty="0"/>
          </a:p>
        </p:txBody>
      </p:sp>
      <p:sp>
        <p:nvSpPr>
          <p:cNvPr id="10" name="Content Placeholder 7"/>
          <p:cNvSpPr txBox="1">
            <a:spLocks/>
          </p:cNvSpPr>
          <p:nvPr/>
        </p:nvSpPr>
        <p:spPr>
          <a:xfrm>
            <a:off x="5790058" y="1841111"/>
            <a:ext cx="2880000" cy="4351338"/>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ct val="0"/>
              </a:spcBef>
              <a:buFont typeface="Arial"/>
              <a:buNone/>
              <a:defRPr lang="en-US" sz="2000" kern="1200" smtClean="0">
                <a:solidFill>
                  <a:schemeClr val="tx1"/>
                </a:solidFill>
                <a:latin typeface="Gill Sans" charset="0"/>
                <a:ea typeface="Gill Sans" charset="0"/>
                <a:cs typeface="Gill Sans"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Gill Sans" charset="0"/>
                <a:ea typeface="Gill Sans" charset="0"/>
                <a:cs typeface="Gill Sans"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Gill Sans" charset="0"/>
                <a:ea typeface="Gill Sans" charset="0"/>
                <a:cs typeface="Gill Sans"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Gill Sans" charset="0"/>
                <a:ea typeface="Gill Sans" charset="0"/>
                <a:cs typeface="Gill Sans"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Gill Sans" charset="0"/>
                <a:ea typeface="Gill Sans" charset="0"/>
                <a:cs typeface="Gill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Data communication</a:t>
            </a:r>
            <a:endParaRPr lang="en-US" b="1" dirty="0"/>
          </a:p>
        </p:txBody>
      </p:sp>
      <p:grpSp>
        <p:nvGrpSpPr>
          <p:cNvPr id="11" name="Group 10"/>
          <p:cNvGrpSpPr/>
          <p:nvPr/>
        </p:nvGrpSpPr>
        <p:grpSpPr>
          <a:xfrm>
            <a:off x="-2239764" y="2517706"/>
            <a:ext cx="1438679" cy="1547105"/>
            <a:chOff x="5154857" y="3129975"/>
            <a:chExt cx="2813609" cy="3025658"/>
          </a:xfrm>
        </p:grpSpPr>
        <p:sp>
          <p:nvSpPr>
            <p:cNvPr id="12" name="Oval 11"/>
            <p:cNvSpPr/>
            <p:nvPr/>
          </p:nvSpPr>
          <p:spPr>
            <a:xfrm>
              <a:off x="5173518" y="3152274"/>
              <a:ext cx="2558061" cy="255806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endParaRPr lang="en-GB" sz="2400" dirty="0"/>
            </a:p>
          </p:txBody>
        </p:sp>
        <p:sp>
          <p:nvSpPr>
            <p:cNvPr id="13" name="TextBox 12"/>
            <p:cNvSpPr txBox="1"/>
            <p:nvPr/>
          </p:nvSpPr>
          <p:spPr>
            <a:xfrm>
              <a:off x="5154857" y="3129975"/>
              <a:ext cx="2813609" cy="3025658"/>
            </a:xfrm>
            <a:prstGeom prst="rect">
              <a:avLst/>
            </a:prstGeom>
            <a:noFill/>
          </p:spPr>
          <p:txBody>
            <a:bodyPr wrap="square" rtlCol="0">
              <a:spAutoFit/>
            </a:bodyPr>
            <a:lstStyle/>
            <a:p>
              <a:r>
                <a:rPr lang="en-US" sz="2000" dirty="0">
                  <a:solidFill>
                    <a:schemeClr val="bg1"/>
                  </a:solidFill>
                </a:rPr>
                <a:t>290 226 47 35 116 25 </a:t>
              </a:r>
              <a:r>
                <a:rPr lang="en-US" sz="2000" dirty="0" smtClean="0">
                  <a:solidFill>
                    <a:schemeClr val="bg1"/>
                  </a:solidFill>
                </a:rPr>
                <a:t>297 </a:t>
              </a:r>
              <a:r>
                <a:rPr lang="en-US" sz="2000" dirty="0">
                  <a:solidFill>
                    <a:schemeClr val="bg1"/>
                  </a:solidFill>
                </a:rPr>
                <a:t>57 171 </a:t>
              </a:r>
              <a:r>
                <a:rPr lang="en-US" sz="2000" dirty="0" smtClean="0">
                  <a:solidFill>
                    <a:schemeClr val="bg1"/>
                  </a:solidFill>
                </a:rPr>
                <a:t>1 </a:t>
              </a:r>
              <a:r>
                <a:rPr lang="en-US" sz="2000" dirty="0">
                  <a:solidFill>
                    <a:schemeClr val="bg1"/>
                  </a:solidFill>
                </a:rPr>
                <a:t>189 157 72 102 </a:t>
              </a:r>
              <a:r>
                <a:rPr lang="en-US" sz="2000" dirty="0" smtClean="0">
                  <a:solidFill>
                    <a:schemeClr val="bg1"/>
                  </a:solidFill>
                </a:rPr>
                <a:t>0 27 44 </a:t>
              </a:r>
              <a:r>
                <a:rPr lang="en-US" sz="2000" dirty="0">
                  <a:solidFill>
                    <a:schemeClr val="bg1"/>
                  </a:solidFill>
                </a:rPr>
                <a:t>155 179 71 105 </a:t>
              </a:r>
              <a:r>
                <a:rPr lang="en-US" sz="2000" dirty="0" smtClean="0">
                  <a:solidFill>
                    <a:schemeClr val="bg1"/>
                  </a:solidFill>
                </a:rPr>
                <a:t>99</a:t>
              </a:r>
              <a:endParaRPr lang="en-GB" sz="2000" dirty="0">
                <a:solidFill>
                  <a:schemeClr val="bg1"/>
                </a:solidFill>
              </a:endParaRPr>
            </a:p>
          </p:txBody>
        </p:sp>
      </p:grpSp>
      <p:grpSp>
        <p:nvGrpSpPr>
          <p:cNvPr id="14" name="Group 13"/>
          <p:cNvGrpSpPr/>
          <p:nvPr/>
        </p:nvGrpSpPr>
        <p:grpSpPr>
          <a:xfrm>
            <a:off x="3506298" y="2641922"/>
            <a:ext cx="1245668" cy="1245668"/>
            <a:chOff x="906114" y="4404146"/>
            <a:chExt cx="2471568" cy="2471568"/>
          </a:xfrm>
        </p:grpSpPr>
        <p:sp>
          <p:nvSpPr>
            <p:cNvPr id="15" name="Oval 14"/>
            <p:cNvSpPr/>
            <p:nvPr/>
          </p:nvSpPr>
          <p:spPr>
            <a:xfrm>
              <a:off x="906114" y="4404146"/>
              <a:ext cx="2471568" cy="2471568"/>
            </a:xfrm>
            <a:prstGeom prst="ellipse">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859" y="4764340"/>
              <a:ext cx="2057496" cy="2057495"/>
            </a:xfrm>
            <a:prstGeom prst="rect">
              <a:avLst/>
            </a:prstGeom>
          </p:spPr>
        </p:pic>
      </p:grpSp>
      <p:grpSp>
        <p:nvGrpSpPr>
          <p:cNvPr id="17" name="Group 16"/>
          <p:cNvGrpSpPr/>
          <p:nvPr/>
        </p:nvGrpSpPr>
        <p:grpSpPr>
          <a:xfrm>
            <a:off x="1807080" y="3011007"/>
            <a:ext cx="874416" cy="874416"/>
            <a:chOff x="395807" y="3812422"/>
            <a:chExt cx="1245668" cy="1245668"/>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52" y="3952666"/>
              <a:ext cx="830424" cy="830424"/>
            </a:xfrm>
            <a:prstGeom prst="rect">
              <a:avLst/>
            </a:prstGeom>
          </p:spPr>
        </p:pic>
        <p:sp>
          <p:nvSpPr>
            <p:cNvPr id="19" name="Oval 18"/>
            <p:cNvSpPr/>
            <p:nvPr/>
          </p:nvSpPr>
          <p:spPr>
            <a:xfrm>
              <a:off x="395807" y="3812422"/>
              <a:ext cx="1245668" cy="124566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895648" y="2593909"/>
            <a:ext cx="1270089" cy="952663"/>
          </a:xfrm>
          <a:prstGeom prst="rect">
            <a:avLst/>
          </a:prstGeom>
        </p:spPr>
      </p:pic>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78947" y="2593909"/>
            <a:ext cx="840272" cy="960091"/>
          </a:xfrm>
          <a:prstGeom prst="rect">
            <a:avLst/>
          </a:prstGeom>
        </p:spPr>
      </p:pic>
      <p:pic>
        <p:nvPicPr>
          <p:cNvPr id="22" name="Picture 21"/>
          <p:cNvPicPr>
            <a:picLocks noChangeAspect="1"/>
          </p:cNvPicPr>
          <p:nvPr/>
        </p:nvPicPr>
        <p:blipFill>
          <a:blip r:embed="rId9"/>
          <a:stretch>
            <a:fillRect/>
          </a:stretch>
        </p:blipFill>
        <p:spPr>
          <a:xfrm>
            <a:off x="413242" y="3645018"/>
            <a:ext cx="1579133" cy="1278346"/>
          </a:xfrm>
          <a:prstGeom prst="rect">
            <a:avLst/>
          </a:prstGeom>
        </p:spPr>
      </p:pic>
      <p:pic>
        <p:nvPicPr>
          <p:cNvPr id="4" name="Picture 3"/>
          <p:cNvPicPr>
            <a:picLocks noChangeAspect="1"/>
          </p:cNvPicPr>
          <p:nvPr/>
        </p:nvPicPr>
        <p:blipFill rotWithShape="1">
          <a:blip r:embed="rId10"/>
          <a:srcRect b="39084"/>
          <a:stretch/>
        </p:blipFill>
        <p:spPr>
          <a:xfrm>
            <a:off x="658905" y="2565713"/>
            <a:ext cx="1183773" cy="1087480"/>
          </a:xfrm>
          <a:prstGeom prst="rect">
            <a:avLst/>
          </a:prstGeom>
        </p:spPr>
      </p:pic>
      <p:sp>
        <p:nvSpPr>
          <p:cNvPr id="5" name="TextBox 4"/>
          <p:cNvSpPr txBox="1"/>
          <p:nvPr/>
        </p:nvSpPr>
        <p:spPr>
          <a:xfrm>
            <a:off x="6386298" y="3815368"/>
            <a:ext cx="1589256" cy="1107996"/>
          </a:xfrm>
          <a:prstGeom prst="rect">
            <a:avLst/>
          </a:prstGeom>
          <a:noFill/>
        </p:spPr>
        <p:txBody>
          <a:bodyPr wrap="square" rtlCol="0">
            <a:spAutoFit/>
          </a:bodyPr>
          <a:lstStyle/>
          <a:p>
            <a:r>
              <a:rPr lang="en-US" sz="6600" b="1" dirty="0">
                <a:latin typeface="Font Awesome 6 Free Solid" charset="0"/>
                <a:ea typeface="Font Awesome 6 Free Solid" charset="0"/>
                <a:cs typeface="Font Awesome 6 Free Solid" charset="0"/>
              </a:rPr>
              <a:t></a:t>
            </a:r>
            <a:endParaRPr lang="en-US" b="1" dirty="0">
              <a:latin typeface="Font Awesome 6 Free Solid" charset="0"/>
              <a:ea typeface="Font Awesome 6 Free Solid" charset="0"/>
              <a:cs typeface="Font Awesome 6 Free Solid" charset="0"/>
            </a:endParaRPr>
          </a:p>
        </p:txBody>
      </p:sp>
    </p:spTree>
    <p:extLst>
      <p:ext uri="{BB962C8B-B14F-4D97-AF65-F5344CB8AC3E}">
        <p14:creationId xmlns:p14="http://schemas.microsoft.com/office/powerpoint/2010/main" val="734352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ourier" charset="0"/>
                <a:ea typeface="Courier" charset="0"/>
                <a:cs typeface="Courier" charset="0"/>
              </a:rPr>
              <a:t>5</a:t>
            </a:r>
            <a:r>
              <a:rPr lang="en-US" sz="3200" dirty="0" smtClean="0">
                <a:latin typeface="Courier" charset="0"/>
                <a:ea typeface="Courier" charset="0"/>
                <a:cs typeface="Courier" charset="0"/>
              </a:rPr>
              <a:t>. Label</a:t>
            </a:r>
            <a:endParaRPr lang="en-US" sz="3200" dirty="0">
              <a:latin typeface="Courier" charset="0"/>
              <a:ea typeface="Courier" charset="0"/>
              <a:cs typeface="Courier" charset="0"/>
            </a:endParaRPr>
          </a:p>
        </p:txBody>
      </p:sp>
      <p:sp>
        <p:nvSpPr>
          <p:cNvPr id="3" name="Content Placeholder 2"/>
          <p:cNvSpPr>
            <a:spLocks noGrp="1"/>
          </p:cNvSpPr>
          <p:nvPr>
            <p:ph sz="half" idx="1"/>
          </p:nvPr>
        </p:nvSpPr>
        <p:spPr/>
        <p:txBody>
          <a:bodyPr/>
          <a:lstStyle/>
          <a:p>
            <a:pPr marL="0" indent="0">
              <a:buNone/>
            </a:pPr>
            <a:r>
              <a:rPr lang="en-US" dirty="0" smtClean="0"/>
              <a:t>What are the axes? </a:t>
            </a:r>
            <a:endParaRPr lang="en-US" dirty="0"/>
          </a:p>
        </p:txBody>
      </p:sp>
      <p:sp>
        <p:nvSpPr>
          <p:cNvPr id="7" name="Content Placeholder 6"/>
          <p:cNvSpPr>
            <a:spLocks noGrp="1"/>
          </p:cNvSpPr>
          <p:nvPr>
            <p:ph sz="half" idx="2"/>
          </p:nvPr>
        </p:nvSpPr>
        <p:spPr>
          <a:xfrm>
            <a:off x="4906740" y="1825625"/>
            <a:ext cx="3886200" cy="4351338"/>
          </a:xfrm>
        </p:spPr>
        <p:txBody>
          <a:bodyPr/>
          <a:lstStyle/>
          <a:p>
            <a:pPr marL="0" indent="0">
              <a:buNone/>
            </a:pPr>
            <a:r>
              <a:rPr lang="en-US" dirty="0" smtClean="0"/>
              <a:t>Color code? </a:t>
            </a:r>
            <a:endParaRPr lang="en-US" dirty="0"/>
          </a:p>
        </p:txBody>
      </p:sp>
      <p:sp>
        <p:nvSpPr>
          <p:cNvPr id="4" name="TextBox 3"/>
          <p:cNvSpPr txBox="1"/>
          <p:nvPr/>
        </p:nvSpPr>
        <p:spPr>
          <a:xfrm>
            <a:off x="498022" y="5992297"/>
            <a:ext cx="5372100" cy="369332"/>
          </a:xfrm>
          <a:prstGeom prst="rect">
            <a:avLst/>
          </a:prstGeom>
          <a:noFill/>
        </p:spPr>
        <p:txBody>
          <a:bodyPr wrap="square" rtlCol="0">
            <a:spAutoFit/>
          </a:bodyPr>
          <a:lstStyle/>
          <a:p>
            <a:r>
              <a:rPr lang="en-US" i="1" dirty="0" err="1" smtClean="0">
                <a:solidFill>
                  <a:prstClr val="white">
                    <a:lumMod val="50000"/>
                  </a:prstClr>
                </a:solidFill>
              </a:rPr>
              <a:t>Mykland</a:t>
            </a:r>
            <a:r>
              <a:rPr lang="en-US" i="1" dirty="0" smtClean="0">
                <a:solidFill>
                  <a:prstClr val="white">
                    <a:lumMod val="50000"/>
                  </a:prstClr>
                </a:solidFill>
              </a:rPr>
              <a:t> 1995; nature, 2018, Vol 556, p. 109</a:t>
            </a:r>
            <a:endParaRPr lang="en-US" i="1" dirty="0">
              <a:solidFill>
                <a:prstClr val="white">
                  <a:lumMod val="50000"/>
                </a:prstClr>
              </a:solidFill>
            </a:endParaRPr>
          </a:p>
        </p:txBody>
      </p:sp>
      <p:pic>
        <p:nvPicPr>
          <p:cNvPr id="5" name="Picture 4" descr="Mykland_1995_WHAAAT-plot for no difference.png"/>
          <p:cNvPicPr>
            <a:picLocks noChangeAspect="1"/>
          </p:cNvPicPr>
          <p:nvPr/>
        </p:nvPicPr>
        <p:blipFill rotWithShape="1">
          <a:blip r:embed="rId2">
            <a:extLst>
              <a:ext uri="{28A0092B-C50C-407E-A947-70E740481C1C}">
                <a14:useLocalDpi xmlns:a14="http://schemas.microsoft.com/office/drawing/2010/main" val="0"/>
              </a:ext>
            </a:extLst>
          </a:blip>
          <a:srcRect l="3318" t="4121" r="6873" b="4891"/>
          <a:stretch/>
        </p:blipFill>
        <p:spPr>
          <a:xfrm>
            <a:off x="628650" y="2252085"/>
            <a:ext cx="3314700" cy="261257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55" t="58108" r="59485" b="18708"/>
          <a:stretch/>
        </p:blipFill>
        <p:spPr>
          <a:xfrm>
            <a:off x="5146158" y="2252085"/>
            <a:ext cx="2981387" cy="2466872"/>
          </a:xfrm>
          <a:prstGeom prst="rect">
            <a:avLst/>
          </a:prstGeom>
        </p:spPr>
      </p:pic>
      <p:sp>
        <p:nvSpPr>
          <p:cNvPr id="8" name="Oval 7"/>
          <p:cNvSpPr/>
          <p:nvPr/>
        </p:nvSpPr>
        <p:spPr>
          <a:xfrm>
            <a:off x="177800" y="2117474"/>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3351895" y="3320002"/>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328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1331"/>
            <a:ext cx="8515350" cy="874951"/>
          </a:xfrm>
        </p:spPr>
        <p:txBody>
          <a:bodyPr>
            <a:normAutofit/>
          </a:bodyPr>
          <a:lstStyle/>
          <a:p>
            <a:r>
              <a:rPr lang="en-US" sz="3200" dirty="0">
                <a:latin typeface="Courier" charset="0"/>
                <a:ea typeface="Courier" charset="0"/>
                <a:cs typeface="Courier" charset="0"/>
              </a:rPr>
              <a:t>6</a:t>
            </a:r>
            <a:r>
              <a:rPr lang="en-US" sz="3200" dirty="0" smtClean="0">
                <a:latin typeface="Courier" charset="0"/>
                <a:ea typeface="Courier" charset="0"/>
                <a:cs typeface="Courier" charset="0"/>
              </a:rPr>
              <a:t>. Bar charts need zero-baseline</a:t>
            </a:r>
            <a:endParaRPr lang="en-US" sz="3200" dirty="0">
              <a:latin typeface="Courier" charset="0"/>
              <a:ea typeface="Courier" charset="0"/>
              <a:cs typeface="Courier" charset="0"/>
            </a:endParaRPr>
          </a:p>
        </p:txBody>
      </p:sp>
      <p:sp>
        <p:nvSpPr>
          <p:cNvPr id="3" name="Content Placeholder 2"/>
          <p:cNvSpPr>
            <a:spLocks noGrp="1"/>
          </p:cNvSpPr>
          <p:nvPr>
            <p:ph idx="1"/>
          </p:nvPr>
        </p:nvSpPr>
        <p:spPr>
          <a:xfrm>
            <a:off x="628650" y="1133752"/>
            <a:ext cx="7886700" cy="4936886"/>
          </a:xfrm>
        </p:spPr>
        <p:txBody>
          <a:bodyPr/>
          <a:lstStyle/>
          <a:p>
            <a:r>
              <a:rPr lang="en-US" dirty="0" smtClean="0"/>
              <a:t>Is a bar-chart without ZERO-baseline misleading?</a:t>
            </a:r>
          </a:p>
          <a:p>
            <a:r>
              <a:rPr lang="en-US" dirty="0" smtClean="0"/>
              <a:t>Half say ‘yes’, half say ‘no’</a:t>
            </a:r>
          </a:p>
        </p:txBody>
      </p:sp>
      <p:pic>
        <p:nvPicPr>
          <p:cNvPr id="4" name="Picture 3" descr="IMG_2827.PNG"/>
          <p:cNvPicPr>
            <a:picLocks noChangeAspect="1"/>
          </p:cNvPicPr>
          <p:nvPr/>
        </p:nvPicPr>
        <p:blipFill rotWithShape="1">
          <a:blip r:embed="rId2">
            <a:extLst>
              <a:ext uri="{28A0092B-C50C-407E-A947-70E740481C1C}">
                <a14:useLocalDpi xmlns:a14="http://schemas.microsoft.com/office/drawing/2010/main" val="0"/>
              </a:ext>
            </a:extLst>
          </a:blip>
          <a:srcRect t="27441" b="22592"/>
          <a:stretch/>
        </p:blipFill>
        <p:spPr>
          <a:xfrm>
            <a:off x="392623" y="1890195"/>
            <a:ext cx="4823448" cy="4286768"/>
          </a:xfrm>
          <a:prstGeom prst="rect">
            <a:avLst/>
          </a:prstGeom>
        </p:spPr>
      </p:pic>
      <p:sp>
        <p:nvSpPr>
          <p:cNvPr id="17" name="Oval 16"/>
          <p:cNvSpPr/>
          <p:nvPr/>
        </p:nvSpPr>
        <p:spPr>
          <a:xfrm>
            <a:off x="41978" y="5477762"/>
            <a:ext cx="1340256" cy="1340256"/>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prstClr val="black"/>
                </a:solidFill>
              </a:rPr>
              <a:t>98%</a:t>
            </a:r>
            <a:endParaRPr lang="en-US" dirty="0">
              <a:solidFill>
                <a:prstClr val="black"/>
              </a:solidFill>
            </a:endParaRPr>
          </a:p>
        </p:txBody>
      </p:sp>
      <p:grpSp>
        <p:nvGrpSpPr>
          <p:cNvPr id="20" name="Group 19"/>
          <p:cNvGrpSpPr/>
          <p:nvPr/>
        </p:nvGrpSpPr>
        <p:grpSpPr>
          <a:xfrm>
            <a:off x="5266488" y="1890195"/>
            <a:ext cx="3886587" cy="4123477"/>
            <a:chOff x="5266488" y="1890195"/>
            <a:chExt cx="3886587" cy="4123477"/>
          </a:xfrm>
        </p:grpSpPr>
        <p:grpSp>
          <p:nvGrpSpPr>
            <p:cNvPr id="16" name="Group 15"/>
            <p:cNvGrpSpPr/>
            <p:nvPr/>
          </p:nvGrpSpPr>
          <p:grpSpPr>
            <a:xfrm>
              <a:off x="5895519" y="1890195"/>
              <a:ext cx="3257556" cy="4123477"/>
              <a:chOff x="5895519" y="1890195"/>
              <a:chExt cx="3257556" cy="4123477"/>
            </a:xfrm>
          </p:grpSpPr>
          <p:grpSp>
            <p:nvGrpSpPr>
              <p:cNvPr id="14" name="Group 13"/>
              <p:cNvGrpSpPr/>
              <p:nvPr/>
            </p:nvGrpSpPr>
            <p:grpSpPr>
              <a:xfrm>
                <a:off x="6342746" y="1890195"/>
                <a:ext cx="2810329" cy="4123477"/>
                <a:chOff x="6106884" y="2097088"/>
                <a:chExt cx="2810329" cy="3801897"/>
              </a:xfrm>
            </p:grpSpPr>
            <p:sp>
              <p:nvSpPr>
                <p:cNvPr id="6" name="Rectangle 5"/>
                <p:cNvSpPr/>
                <p:nvPr/>
              </p:nvSpPr>
              <p:spPr>
                <a:xfrm>
                  <a:off x="6106884" y="2334985"/>
                  <a:ext cx="1714500" cy="3564000"/>
                </a:xfrm>
                <a:prstGeom prst="rect">
                  <a:avLst/>
                </a:prstGeom>
                <a:solidFill>
                  <a:srgbClr val="0A2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YES</a:t>
                  </a:r>
                  <a:endParaRPr lang="en-US" dirty="0">
                    <a:solidFill>
                      <a:prstClr val="white"/>
                    </a:solidFill>
                  </a:endParaRPr>
                </a:p>
              </p:txBody>
            </p:sp>
            <p:sp>
              <p:nvSpPr>
                <p:cNvPr id="7" name="Rectangle 6"/>
                <p:cNvSpPr/>
                <p:nvPr/>
              </p:nvSpPr>
              <p:spPr>
                <a:xfrm>
                  <a:off x="6106884" y="2269567"/>
                  <a:ext cx="1714500" cy="36000"/>
                </a:xfrm>
                <a:prstGeom prst="rect">
                  <a:avLst/>
                </a:prstGeom>
                <a:solidFill>
                  <a:srgbClr val="FB0D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8117113" y="2097088"/>
                  <a:ext cx="800100" cy="369332"/>
                </a:xfrm>
                <a:prstGeom prst="rect">
                  <a:avLst/>
                </a:prstGeom>
                <a:noFill/>
              </p:spPr>
              <p:txBody>
                <a:bodyPr wrap="square" rtlCol="0">
                  <a:spAutoFit/>
                </a:bodyPr>
                <a:lstStyle/>
                <a:p>
                  <a:r>
                    <a:rPr lang="en-US" smtClean="0">
                      <a:solidFill>
                        <a:prstClr val="black"/>
                      </a:solidFill>
                    </a:rPr>
                    <a:t>NO</a:t>
                  </a:r>
                  <a:endParaRPr lang="en-US">
                    <a:solidFill>
                      <a:prstClr val="black"/>
                    </a:solidFill>
                  </a:endParaRPr>
                </a:p>
              </p:txBody>
            </p:sp>
            <p:cxnSp>
              <p:nvCxnSpPr>
                <p:cNvPr id="13" name="Straight Connector 12"/>
                <p:cNvCxnSpPr/>
                <p:nvPr/>
              </p:nvCxnSpPr>
              <p:spPr>
                <a:xfrm>
                  <a:off x="7888126" y="2272909"/>
                  <a:ext cx="252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5895519" y="1984923"/>
                <a:ext cx="889003" cy="369332"/>
              </a:xfrm>
              <a:prstGeom prst="rect">
                <a:avLst/>
              </a:prstGeom>
              <a:noFill/>
            </p:spPr>
            <p:txBody>
              <a:bodyPr wrap="square" rtlCol="0">
                <a:spAutoFit/>
              </a:bodyPr>
              <a:lstStyle/>
              <a:p>
                <a:r>
                  <a:rPr lang="en-US" smtClean="0">
                    <a:solidFill>
                      <a:prstClr val="black"/>
                    </a:solidFill>
                  </a:rPr>
                  <a:t>%</a:t>
                </a:r>
                <a:endParaRPr lang="en-US">
                  <a:solidFill>
                    <a:prstClr val="black"/>
                  </a:solidFill>
                </a:endParaRPr>
              </a:p>
            </p:txBody>
          </p:sp>
        </p:grpSp>
        <p:grpSp>
          <p:nvGrpSpPr>
            <p:cNvPr id="12" name="Group 11"/>
            <p:cNvGrpSpPr/>
            <p:nvPr/>
          </p:nvGrpSpPr>
          <p:grpSpPr>
            <a:xfrm>
              <a:off x="5266488" y="2099938"/>
              <a:ext cx="905712" cy="3913734"/>
              <a:chOff x="5266488" y="2099938"/>
              <a:chExt cx="905712" cy="3913734"/>
            </a:xfrm>
          </p:grpSpPr>
          <p:cxnSp>
            <p:nvCxnSpPr>
              <p:cNvPr id="18" name="Straight Connector 17"/>
              <p:cNvCxnSpPr/>
              <p:nvPr/>
            </p:nvCxnSpPr>
            <p:spPr>
              <a:xfrm>
                <a:off x="5266488" y="2099938"/>
                <a:ext cx="720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66488" y="2290767"/>
                <a:ext cx="905712" cy="372290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788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874951"/>
          </a:xfrm>
        </p:spPr>
        <p:txBody>
          <a:bodyPr>
            <a:normAutofit/>
          </a:bodyPr>
          <a:lstStyle/>
          <a:p>
            <a:r>
              <a:rPr lang="en-US" sz="3200" dirty="0">
                <a:latin typeface="Courier" charset="0"/>
                <a:ea typeface="Courier" charset="0"/>
                <a:cs typeface="Courier" charset="0"/>
              </a:rPr>
              <a:t>6</a:t>
            </a:r>
            <a:r>
              <a:rPr lang="en-US" sz="3200" dirty="0" smtClean="0">
                <a:latin typeface="Courier" charset="0"/>
                <a:ea typeface="Courier" charset="0"/>
                <a:cs typeface="Courier" charset="0"/>
              </a:rPr>
              <a:t>. </a:t>
            </a:r>
            <a:r>
              <a:rPr lang="en-US" sz="3200" dirty="0">
                <a:latin typeface="Courier" charset="0"/>
                <a:ea typeface="Courier" charset="0"/>
                <a:cs typeface="Courier" charset="0"/>
              </a:rPr>
              <a:t>Bar charts need zero-baseline</a:t>
            </a:r>
            <a:endParaRPr lang="en-US" sz="3200" b="1" noProof="0" dirty="0">
              <a:latin typeface="Courier" charset="0"/>
              <a:ea typeface="Courier" charset="0"/>
              <a:cs typeface="Courier" charset="0"/>
            </a:endParaRPr>
          </a:p>
        </p:txBody>
      </p:sp>
      <p:sp>
        <p:nvSpPr>
          <p:cNvPr id="7" name="Content Placeholder 6"/>
          <p:cNvSpPr>
            <a:spLocks noGrp="1"/>
          </p:cNvSpPr>
          <p:nvPr>
            <p:ph idx="1"/>
          </p:nvPr>
        </p:nvSpPr>
        <p:spPr/>
        <p:txBody>
          <a:bodyPr/>
          <a:lstStyle/>
          <a:p>
            <a:r>
              <a:rPr lang="en-US" dirty="0" smtClean="0"/>
              <a:t>Summary of the effect: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61" y="2226066"/>
            <a:ext cx="8551878" cy="2478893"/>
          </a:xfrm>
          <a:prstGeom prst="rect">
            <a:avLst/>
          </a:prstGeom>
        </p:spPr>
      </p:pic>
      <p:sp>
        <p:nvSpPr>
          <p:cNvPr id="3" name="TextBox 2"/>
          <p:cNvSpPr txBox="1"/>
          <p:nvPr/>
        </p:nvSpPr>
        <p:spPr>
          <a:xfrm>
            <a:off x="384961" y="6108700"/>
            <a:ext cx="3374239" cy="369332"/>
          </a:xfrm>
          <a:prstGeom prst="rect">
            <a:avLst/>
          </a:prstGeom>
          <a:noFill/>
        </p:spPr>
        <p:txBody>
          <a:bodyPr wrap="square" rtlCol="0">
            <a:spAutoFit/>
          </a:bodyPr>
          <a:lstStyle/>
          <a:p>
            <a:r>
              <a:rPr lang="de-DE" i="1" dirty="0" smtClean="0">
                <a:solidFill>
                  <a:prstClr val="white">
                    <a:lumMod val="50000"/>
                  </a:prstClr>
                </a:solidFill>
              </a:rPr>
              <a:t>© </a:t>
            </a:r>
            <a:r>
              <a:rPr lang="en-US" i="1" dirty="0" err="1" smtClean="0">
                <a:solidFill>
                  <a:prstClr val="white">
                    <a:lumMod val="50000"/>
                  </a:prstClr>
                </a:solidFill>
              </a:rPr>
              <a:t>flowingdata</a:t>
            </a:r>
            <a:endParaRPr lang="en-US" i="1" dirty="0">
              <a:solidFill>
                <a:prstClr val="white">
                  <a:lumMod val="50000"/>
                </a:prstClr>
              </a:solidFill>
            </a:endParaRPr>
          </a:p>
        </p:txBody>
      </p:sp>
    </p:spTree>
    <p:extLst>
      <p:ext uri="{BB962C8B-B14F-4D97-AF65-F5344CB8AC3E}">
        <p14:creationId xmlns:p14="http://schemas.microsoft.com/office/powerpoint/2010/main" val="65638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628650" y="1465545"/>
            <a:ext cx="7886700" cy="4711418"/>
          </a:xfrm>
        </p:spPr>
        <p:txBody>
          <a:bodyPr>
            <a:normAutofit fontScale="97500"/>
          </a:bodyPr>
          <a:lstStyle/>
          <a:p>
            <a:r>
              <a:rPr lang="en-US" dirty="0" smtClean="0"/>
              <a:t>Patient fever chart </a:t>
            </a:r>
          </a:p>
          <a:p>
            <a:r>
              <a:rPr lang="en-US" i="1" dirty="0" smtClean="0"/>
              <a:t>                          </a:t>
            </a:r>
            <a:r>
              <a:rPr lang="mr-IN" i="1" dirty="0" smtClean="0"/>
              <a:t>…</a:t>
            </a:r>
            <a:r>
              <a:rPr lang="en-US" i="1" dirty="0" smtClean="0"/>
              <a:t>nobody has fever here! </a:t>
            </a:r>
            <a:endParaRPr lang="en-US" i="1" dirty="0"/>
          </a:p>
        </p:txBody>
      </p:sp>
      <p:grpSp>
        <p:nvGrpSpPr>
          <p:cNvPr id="3" name="Group 2"/>
          <p:cNvGrpSpPr/>
          <p:nvPr/>
        </p:nvGrpSpPr>
        <p:grpSpPr>
          <a:xfrm>
            <a:off x="425302" y="2194325"/>
            <a:ext cx="6151148" cy="3623190"/>
            <a:chOff x="425302" y="2194325"/>
            <a:chExt cx="6151148" cy="3623190"/>
          </a:xfrm>
        </p:grpSpPr>
        <p:graphicFrame>
          <p:nvGraphicFramePr>
            <p:cNvPr id="5" name="Chart 4"/>
            <p:cNvGraphicFramePr>
              <a:graphicFrameLocks/>
            </p:cNvGraphicFramePr>
            <p:nvPr>
              <p:extLst/>
            </p:nvPr>
          </p:nvGraphicFramePr>
          <p:xfrm>
            <a:off x="1372926" y="2194325"/>
            <a:ext cx="5203524" cy="325385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748740" y="5448183"/>
              <a:ext cx="663872" cy="369332"/>
            </a:xfrm>
            <a:prstGeom prst="rect">
              <a:avLst/>
            </a:prstGeom>
            <a:noFill/>
          </p:spPr>
          <p:txBody>
            <a:bodyPr wrap="square" rtlCol="0">
              <a:spAutoFit/>
            </a:bodyPr>
            <a:lstStyle/>
            <a:p>
              <a:pPr algn="r"/>
              <a:r>
                <a:rPr lang="en-US" dirty="0">
                  <a:solidFill>
                    <a:prstClr val="black">
                      <a:lumMod val="50000"/>
                      <a:lumOff val="50000"/>
                    </a:prstClr>
                  </a:solidFill>
                </a:rPr>
                <a:t>D</a:t>
              </a:r>
              <a:r>
                <a:rPr lang="en-US" dirty="0" smtClean="0">
                  <a:solidFill>
                    <a:prstClr val="black">
                      <a:lumMod val="50000"/>
                      <a:lumOff val="50000"/>
                    </a:prstClr>
                  </a:solidFill>
                </a:rPr>
                <a:t>ays</a:t>
              </a:r>
              <a:endParaRPr lang="en-US" dirty="0">
                <a:solidFill>
                  <a:prstClr val="black">
                    <a:lumMod val="50000"/>
                    <a:lumOff val="50000"/>
                  </a:prstClr>
                </a:solidFill>
              </a:endParaRPr>
            </a:p>
          </p:txBody>
        </p:sp>
        <p:sp>
          <p:nvSpPr>
            <p:cNvPr id="7" name="TextBox 6"/>
            <p:cNvSpPr txBox="1"/>
            <p:nvPr/>
          </p:nvSpPr>
          <p:spPr>
            <a:xfrm>
              <a:off x="425302" y="2201521"/>
              <a:ext cx="968889" cy="646331"/>
            </a:xfrm>
            <a:prstGeom prst="rect">
              <a:avLst/>
            </a:prstGeom>
            <a:noFill/>
          </p:spPr>
          <p:txBody>
            <a:bodyPr wrap="square" rtlCol="0">
              <a:spAutoFit/>
            </a:bodyPr>
            <a:lstStyle/>
            <a:p>
              <a:pPr algn="r"/>
              <a:r>
                <a:rPr lang="en-US" dirty="0" smtClean="0">
                  <a:solidFill>
                    <a:prstClr val="black">
                      <a:lumMod val="50000"/>
                      <a:lumOff val="50000"/>
                    </a:prstClr>
                  </a:solidFill>
                </a:rPr>
                <a:t>Temp</a:t>
              </a:r>
            </a:p>
            <a:p>
              <a:pPr algn="r"/>
              <a:r>
                <a:rPr lang="en-US" dirty="0" smtClean="0">
                  <a:solidFill>
                    <a:prstClr val="black">
                      <a:lumMod val="50000"/>
                      <a:lumOff val="50000"/>
                    </a:prstClr>
                  </a:solidFill>
                </a:rPr>
                <a:t>ºC</a:t>
              </a:r>
            </a:p>
          </p:txBody>
        </p:sp>
      </p:grpSp>
      <p:sp>
        <p:nvSpPr>
          <p:cNvPr id="9" name="Title 1"/>
          <p:cNvSpPr>
            <a:spLocks noGrp="1"/>
          </p:cNvSpPr>
          <p:nvPr>
            <p:ph type="title"/>
          </p:nvPr>
        </p:nvSpPr>
        <p:spPr>
          <a:xfrm>
            <a:off x="628650" y="380286"/>
            <a:ext cx="8269204" cy="874951"/>
          </a:xfrm>
        </p:spPr>
        <p:txBody>
          <a:bodyPr>
            <a:noAutofit/>
          </a:bodyPr>
          <a:lstStyle/>
          <a:p>
            <a:r>
              <a:rPr lang="en-US" sz="3200" dirty="0">
                <a:latin typeface="Courier" charset="0"/>
                <a:ea typeface="Courier" charset="0"/>
                <a:cs typeface="Courier" charset="0"/>
              </a:rPr>
              <a:t>7</a:t>
            </a:r>
            <a:r>
              <a:rPr lang="en-US" sz="3200" dirty="0" smtClean="0">
                <a:latin typeface="Courier" charset="0"/>
                <a:ea typeface="Courier" charset="0"/>
                <a:cs typeface="Courier" charset="0"/>
              </a:rPr>
              <a:t>. Line charts </a:t>
            </a:r>
            <a:r>
              <a:rPr lang="en-US" sz="3200" b="1" dirty="0" smtClean="0">
                <a:latin typeface="Courier" charset="0"/>
                <a:ea typeface="Courier" charset="0"/>
                <a:cs typeface="Courier" charset="0"/>
              </a:rPr>
              <a:t>may mislead </a:t>
            </a:r>
            <a:r>
              <a:rPr lang="en-US" sz="3200" b="1" dirty="0" smtClean="0">
                <a:latin typeface="Courier" charset="0"/>
                <a:ea typeface="Courier" charset="0"/>
                <a:cs typeface="Courier" charset="0"/>
              </a:rPr>
              <a:t/>
            </a:r>
            <a:br>
              <a:rPr lang="en-US" sz="3200" b="1" dirty="0" smtClean="0">
                <a:latin typeface="Courier" charset="0"/>
                <a:ea typeface="Courier" charset="0"/>
                <a:cs typeface="Courier" charset="0"/>
              </a:rPr>
            </a:br>
            <a:r>
              <a:rPr lang="en-US" sz="3200" b="1" dirty="0">
                <a:latin typeface="Courier" charset="0"/>
                <a:ea typeface="Courier" charset="0"/>
                <a:cs typeface="Courier" charset="0"/>
              </a:rPr>
              <a:t>	</a:t>
            </a:r>
            <a:r>
              <a:rPr lang="en-US" sz="3200" dirty="0" smtClean="0">
                <a:latin typeface="Courier" charset="0"/>
                <a:ea typeface="Courier" charset="0"/>
                <a:cs typeface="Courier" charset="0"/>
              </a:rPr>
              <a:t>with </a:t>
            </a:r>
            <a:r>
              <a:rPr lang="en-US" sz="3200" dirty="0" smtClean="0">
                <a:latin typeface="Courier" charset="0"/>
                <a:ea typeface="Courier" charset="0"/>
                <a:cs typeface="Courier" charset="0"/>
              </a:rPr>
              <a:t>zero-baselines</a:t>
            </a:r>
            <a:endParaRPr lang="en-US" sz="3200" dirty="0">
              <a:latin typeface="Courier" charset="0"/>
              <a:ea typeface="Courier" charset="0"/>
              <a:cs typeface="Courier" charset="0"/>
            </a:endParaRPr>
          </a:p>
        </p:txBody>
      </p:sp>
      <p:graphicFrame>
        <p:nvGraphicFramePr>
          <p:cNvPr id="8" name="Chart 7"/>
          <p:cNvGraphicFramePr>
            <a:graphicFrameLocks/>
          </p:cNvGraphicFramePr>
          <p:nvPr>
            <p:extLst>
              <p:ext uri="{D42A27DB-BD31-4B8C-83A1-F6EECF244321}">
                <p14:modId xmlns:p14="http://schemas.microsoft.com/office/powerpoint/2010/main" val="1115699627"/>
              </p:ext>
            </p:extLst>
          </p:nvPr>
        </p:nvGraphicFramePr>
        <p:xfrm>
          <a:off x="5343609" y="1465545"/>
          <a:ext cx="3554245" cy="2457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46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Graphic spid="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ourier" charset="0"/>
                <a:ea typeface="Courier" charset="0"/>
                <a:cs typeface="Courier" charset="0"/>
              </a:rPr>
              <a:t>8</a:t>
            </a:r>
            <a:r>
              <a:rPr lang="en-US" sz="3200" dirty="0" smtClean="0">
                <a:latin typeface="Courier" charset="0"/>
                <a:ea typeface="Courier" charset="0"/>
                <a:cs typeface="Courier" charset="0"/>
              </a:rPr>
              <a:t>. Think about axis layout</a:t>
            </a:r>
            <a:endParaRPr lang="en-US" sz="3200" dirty="0">
              <a:latin typeface="Courier" charset="0"/>
              <a:ea typeface="Courier" charset="0"/>
              <a:cs typeface="Courier" charset="0"/>
            </a:endParaRPr>
          </a:p>
        </p:txBody>
      </p:sp>
      <p:sp>
        <p:nvSpPr>
          <p:cNvPr id="4" name="Content Placeholder 6"/>
          <p:cNvSpPr txBox="1">
            <a:spLocks/>
          </p:cNvSpPr>
          <p:nvPr/>
        </p:nvSpPr>
        <p:spPr>
          <a:xfrm>
            <a:off x="628650" y="1465545"/>
            <a:ext cx="7886700" cy="543875"/>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a:buNone/>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solidFill>
                  <a:prstClr val="black"/>
                </a:solidFill>
              </a:rPr>
              <a:t>Patient fever chart, correctly focused on physiological range</a:t>
            </a:r>
          </a:p>
        </p:txBody>
      </p:sp>
      <p:grpSp>
        <p:nvGrpSpPr>
          <p:cNvPr id="3" name="Group 2"/>
          <p:cNvGrpSpPr/>
          <p:nvPr/>
        </p:nvGrpSpPr>
        <p:grpSpPr>
          <a:xfrm>
            <a:off x="370101" y="2546506"/>
            <a:ext cx="8145250" cy="2387912"/>
            <a:chOff x="370101" y="2546506"/>
            <a:chExt cx="8145250" cy="2387912"/>
          </a:xfrm>
        </p:grpSpPr>
        <p:graphicFrame>
          <p:nvGraphicFramePr>
            <p:cNvPr id="5" name="Chart 4"/>
            <p:cNvGraphicFramePr>
              <a:graphicFrameLocks/>
            </p:cNvGraphicFramePr>
            <p:nvPr>
              <p:extLst/>
            </p:nvPr>
          </p:nvGraphicFramePr>
          <p:xfrm>
            <a:off x="370101" y="2546506"/>
            <a:ext cx="1890430" cy="23879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2260531" y="3721100"/>
            <a:ext cx="4130595" cy="12133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6391127" y="3465513"/>
            <a:ext cx="2124224" cy="1468905"/>
          </p:xfrm>
          <a:graphic>
            <a:graphicData uri="http://schemas.openxmlformats.org/drawingml/2006/chart">
              <c:chart xmlns:c="http://schemas.openxmlformats.org/drawingml/2006/chart" xmlns:r="http://schemas.openxmlformats.org/officeDocument/2006/relationships" r:id="rId4"/>
            </a:graphicData>
          </a:graphic>
        </p:graphicFrame>
      </p:grpSp>
      <p:sp>
        <p:nvSpPr>
          <p:cNvPr id="12" name="Oval 11"/>
          <p:cNvSpPr/>
          <p:nvPr/>
        </p:nvSpPr>
        <p:spPr>
          <a:xfrm>
            <a:off x="990427" y="2593932"/>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90º</a:t>
            </a:r>
            <a:endParaRPr lang="en-US" dirty="0">
              <a:solidFill>
                <a:prstClr val="white"/>
              </a:solidFill>
            </a:endParaRPr>
          </a:p>
        </p:txBody>
      </p:sp>
      <p:sp>
        <p:nvSpPr>
          <p:cNvPr id="13" name="Oval 12"/>
          <p:cNvSpPr/>
          <p:nvPr/>
        </p:nvSpPr>
        <p:spPr>
          <a:xfrm>
            <a:off x="3892412" y="3495632"/>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1</a:t>
            </a:r>
            <a:r>
              <a:rPr lang="en-US" dirty="0" smtClean="0">
                <a:solidFill>
                  <a:prstClr val="white"/>
                </a:solidFill>
              </a:rPr>
              <a:t>0º</a:t>
            </a:r>
            <a:endParaRPr lang="en-US" dirty="0">
              <a:solidFill>
                <a:prstClr val="white"/>
              </a:solidFill>
            </a:endParaRPr>
          </a:p>
        </p:txBody>
      </p:sp>
      <p:sp>
        <p:nvSpPr>
          <p:cNvPr id="14" name="Oval 13"/>
          <p:cNvSpPr/>
          <p:nvPr/>
        </p:nvSpPr>
        <p:spPr>
          <a:xfrm>
            <a:off x="7162801" y="3436712"/>
            <a:ext cx="901700" cy="901700"/>
          </a:xfrm>
          <a:prstGeom prst="ellipse">
            <a:avLst/>
          </a:prstGeom>
          <a:solidFill>
            <a:srgbClr val="FF0000">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white"/>
                </a:solidFill>
              </a:rPr>
              <a:t>45º</a:t>
            </a:r>
            <a:endParaRPr lang="en-US" dirty="0">
              <a:solidFill>
                <a:prstClr val="white"/>
              </a:solidFill>
            </a:endParaRPr>
          </a:p>
        </p:txBody>
      </p:sp>
      <p:sp>
        <p:nvSpPr>
          <p:cNvPr id="10" name="Content Placeholder 6"/>
          <p:cNvSpPr txBox="1">
            <a:spLocks/>
          </p:cNvSpPr>
          <p:nvPr/>
        </p:nvSpPr>
        <p:spPr>
          <a:xfrm>
            <a:off x="1242494" y="5181294"/>
            <a:ext cx="6623224" cy="390632"/>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a:buNone/>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US" sz="2400" dirty="0" smtClean="0">
                <a:solidFill>
                  <a:prstClr val="black"/>
                </a:solidFill>
              </a:rPr>
              <a:t>Change / trend is best visible at ~45 degree slope</a:t>
            </a:r>
            <a:endParaRPr lang="en-US" sz="2400" dirty="0">
              <a:solidFill>
                <a:prstClr val="black"/>
              </a:solidFill>
            </a:endParaRPr>
          </a:p>
        </p:txBody>
      </p:sp>
    </p:spTree>
    <p:extLst>
      <p:ext uri="{BB962C8B-B14F-4D97-AF65-F5344CB8AC3E}">
        <p14:creationId xmlns:p14="http://schemas.microsoft.com/office/powerpoint/2010/main" val="9633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01051" cy="874951"/>
          </a:xfrm>
        </p:spPr>
        <p:txBody>
          <a:bodyPr>
            <a:normAutofit/>
          </a:bodyPr>
          <a:lstStyle/>
          <a:p>
            <a:r>
              <a:rPr lang="en-US" sz="3200" dirty="0">
                <a:latin typeface="Courier" charset="0"/>
                <a:ea typeface="Courier" charset="0"/>
                <a:cs typeface="Courier" charset="0"/>
              </a:rPr>
              <a:t>9</a:t>
            </a:r>
            <a:r>
              <a:rPr lang="en-US" sz="3200" dirty="0" smtClean="0">
                <a:latin typeface="Courier" charset="0"/>
                <a:ea typeface="Courier" charset="0"/>
                <a:cs typeface="Courier" charset="0"/>
              </a:rPr>
              <a:t>. Avoid axis breaks</a:t>
            </a:r>
            <a:endParaRPr lang="en-US" sz="3200" dirty="0">
              <a:latin typeface="Courier" charset="0"/>
              <a:ea typeface="Courier" charset="0"/>
              <a:cs typeface="Courier" charset="0"/>
            </a:endParaRPr>
          </a:p>
        </p:txBody>
      </p:sp>
      <p:sp>
        <p:nvSpPr>
          <p:cNvPr id="4" name="Content Placeholder 2"/>
          <p:cNvSpPr txBox="1">
            <a:spLocks/>
          </p:cNvSpPr>
          <p:nvPr/>
        </p:nvSpPr>
        <p:spPr>
          <a:xfrm>
            <a:off x="780800" y="1300689"/>
            <a:ext cx="4381793" cy="1250436"/>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a:buNone/>
              <a:defRPr sz="21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a:buNone/>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solidFill>
                  <a:prstClr val="black"/>
                </a:solidFill>
              </a:rPr>
              <a:t>In fact</a:t>
            </a:r>
            <a:r>
              <a:rPr lang="mr-IN" dirty="0" smtClean="0">
                <a:solidFill>
                  <a:prstClr val="black"/>
                </a:solidFill>
              </a:rPr>
              <a:t>…</a:t>
            </a:r>
            <a:r>
              <a:rPr lang="en-US" dirty="0" smtClean="0">
                <a:solidFill>
                  <a:prstClr val="black"/>
                </a:solidFill>
              </a:rPr>
              <a:t>. </a:t>
            </a:r>
          </a:p>
          <a:p>
            <a:pPr marL="342900" indent="-342900">
              <a:buFontTx/>
              <a:buChar char="-"/>
            </a:pPr>
            <a:r>
              <a:rPr lang="en-US" dirty="0" smtClean="0">
                <a:solidFill>
                  <a:prstClr val="black"/>
                </a:solidFill>
              </a:rPr>
              <a:t>axis breaks often not necessary</a:t>
            </a:r>
          </a:p>
          <a:p>
            <a:pPr marL="342900" indent="-342900">
              <a:buFontTx/>
              <a:buChar char="-"/>
            </a:pPr>
            <a:r>
              <a:rPr lang="en-US" dirty="0" smtClean="0">
                <a:solidFill>
                  <a:prstClr val="black"/>
                </a:solidFill>
              </a:rPr>
              <a:t>axis breaks are never intuitive</a:t>
            </a:r>
            <a:endParaRPr lang="en-US" dirty="0">
              <a:solidFill>
                <a:prstClr val="black"/>
              </a:solidFill>
            </a:endParaRPr>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861" t="12603" b="27091"/>
          <a:stretch/>
        </p:blipFill>
        <p:spPr>
          <a:xfrm>
            <a:off x="946297" y="4858472"/>
            <a:ext cx="4050798" cy="1524001"/>
          </a:xfrm>
          <a:prstGeom prst="rect">
            <a:avLst/>
          </a:prstGeom>
        </p:spPr>
      </p:pic>
      <p:grpSp>
        <p:nvGrpSpPr>
          <p:cNvPr id="6" name="Group 5"/>
          <p:cNvGrpSpPr/>
          <p:nvPr/>
        </p:nvGrpSpPr>
        <p:grpSpPr>
          <a:xfrm>
            <a:off x="5639093" y="1017816"/>
            <a:ext cx="2399944" cy="5299344"/>
            <a:chOff x="6429828" y="1103087"/>
            <a:chExt cx="2399944" cy="5299344"/>
          </a:xfrm>
        </p:grpSpPr>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0486" t="42693" r="65911" b="29441"/>
            <a:stretch/>
          </p:blipFill>
          <p:spPr>
            <a:xfrm>
              <a:off x="6429829" y="5930012"/>
              <a:ext cx="674168" cy="472419"/>
            </a:xfrm>
            <a:prstGeom prst="rect">
              <a:avLst/>
            </a:prstGeom>
          </p:spPr>
        </p:pic>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8239" t="17358" r="35171" b="28704"/>
            <a:stretch/>
          </p:blipFill>
          <p:spPr>
            <a:xfrm>
              <a:off x="7245810" y="5488030"/>
              <a:ext cx="759457" cy="914401"/>
            </a:xfrm>
            <a:prstGeom prst="rect">
              <a:avLst/>
            </a:prstGeom>
          </p:spPr>
        </p:pic>
        <p:pic>
          <p:nvPicPr>
            <p:cNvPr id="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74556" t="4965" b="25735"/>
            <a:stretch/>
          </p:blipFill>
          <p:spPr>
            <a:xfrm>
              <a:off x="8103012" y="5945230"/>
              <a:ext cx="726760" cy="457201"/>
            </a:xfrm>
            <a:prstGeom prst="rect">
              <a:avLst/>
            </a:prstGeom>
          </p:spPr>
        </p:pic>
        <p:pic>
          <p:nvPicPr>
            <p:cNvPr id="10"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10486" t="22475" r="66192" b="62384"/>
            <a:stretch/>
          </p:blipFill>
          <p:spPr>
            <a:xfrm>
              <a:off x="6429828" y="1103087"/>
              <a:ext cx="666137" cy="4855954"/>
            </a:xfrm>
            <a:prstGeom prst="rect">
              <a:avLst/>
            </a:prstGeom>
          </p:spPr>
        </p:pic>
      </p:grpSp>
    </p:spTree>
    <p:extLst>
      <p:ext uri="{BB962C8B-B14F-4D97-AF65-F5344CB8AC3E}">
        <p14:creationId xmlns:p14="http://schemas.microsoft.com/office/powerpoint/2010/main" val="55630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Courier" charset="0"/>
                <a:ea typeface="Courier" charset="0"/>
                <a:cs typeface="Courier" charset="0"/>
              </a:rPr>
              <a:t>10. Pick suitable color</a:t>
            </a:r>
            <a:endParaRPr lang="en-US" sz="3200" dirty="0">
              <a:latin typeface="Courier" charset="0"/>
              <a:ea typeface="Courier" charset="0"/>
              <a:cs typeface="Courier" charset="0"/>
            </a:endParaRPr>
          </a:p>
        </p:txBody>
      </p:sp>
      <p:sp>
        <p:nvSpPr>
          <p:cNvPr id="3" name="Content Placeholder 2"/>
          <p:cNvSpPr>
            <a:spLocks noGrp="1"/>
          </p:cNvSpPr>
          <p:nvPr>
            <p:ph idx="1"/>
          </p:nvPr>
        </p:nvSpPr>
        <p:spPr>
          <a:xfrm>
            <a:off x="627063" y="1465545"/>
            <a:ext cx="7886700" cy="4711418"/>
          </a:xfrm>
        </p:spPr>
        <p:txBody>
          <a:bodyPr/>
          <a:lstStyle/>
          <a:p>
            <a:r>
              <a:rPr lang="en-US" dirty="0" smtClean="0"/>
              <a:t>Microarray, gene expression changes before/after infection</a:t>
            </a:r>
          </a:p>
          <a:p>
            <a:r>
              <a:rPr lang="en-US" dirty="0" smtClean="0"/>
              <a:t>10% of male audience sees it like this: </a:t>
            </a:r>
            <a:endParaRPr lang="en-US" dirty="0"/>
          </a:p>
        </p:txBody>
      </p:sp>
      <p:grpSp>
        <p:nvGrpSpPr>
          <p:cNvPr id="8" name="Group 7"/>
          <p:cNvGrpSpPr/>
          <p:nvPr/>
        </p:nvGrpSpPr>
        <p:grpSpPr>
          <a:xfrm>
            <a:off x="628650" y="2360659"/>
            <a:ext cx="7675685" cy="3130952"/>
            <a:chOff x="628650" y="1985309"/>
            <a:chExt cx="7675685" cy="3130952"/>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8650" y="2541237"/>
              <a:ext cx="1954935" cy="2560034"/>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41728"/>
            <a:stretch/>
          </p:blipFill>
          <p:spPr bwMode="auto">
            <a:xfrm>
              <a:off x="5262197" y="1985309"/>
              <a:ext cx="3042138" cy="313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1561" t="10709" r="14141" b="15894"/>
            <a:stretch/>
          </p:blipFill>
          <p:spPr>
            <a:xfrm>
              <a:off x="2696203" y="2541237"/>
              <a:ext cx="2745227" cy="2562212"/>
            </a:xfrm>
            <a:prstGeom prst="rect">
              <a:avLst/>
            </a:prstGeom>
          </p:spPr>
        </p:pic>
      </p:gr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213" y="2929347"/>
            <a:ext cx="7677272" cy="2534513"/>
          </a:xfrm>
          <a:prstGeom prst="rect">
            <a:avLst/>
          </a:prstGeom>
        </p:spPr>
      </p:pic>
      <p:sp>
        <p:nvSpPr>
          <p:cNvPr id="9" name="TextBox 8"/>
          <p:cNvSpPr txBox="1"/>
          <p:nvPr/>
        </p:nvSpPr>
        <p:spPr>
          <a:xfrm>
            <a:off x="627063" y="5712721"/>
            <a:ext cx="7886700" cy="523220"/>
          </a:xfrm>
          <a:prstGeom prst="rect">
            <a:avLst/>
          </a:prstGeom>
          <a:noFill/>
        </p:spPr>
        <p:txBody>
          <a:bodyPr wrap="square" rtlCol="0">
            <a:spAutoFit/>
          </a:bodyPr>
          <a:lstStyle/>
          <a:p>
            <a:r>
              <a:rPr lang="en-US" sz="2800" dirty="0" smtClean="0">
                <a:solidFill>
                  <a:prstClr val="black"/>
                </a:solidFill>
              </a:rPr>
              <a:t>Do not use red &amp; green in images/charts</a:t>
            </a:r>
            <a:endParaRPr lang="en-US" sz="2800" dirty="0">
              <a:solidFill>
                <a:prstClr val="black"/>
              </a:solidFill>
            </a:endParaRPr>
          </a:p>
        </p:txBody>
      </p:sp>
    </p:spTree>
    <p:extLst>
      <p:ext uri="{BB962C8B-B14F-4D97-AF65-F5344CB8AC3E}">
        <p14:creationId xmlns:p14="http://schemas.microsoft.com/office/powerpoint/2010/main" val="17446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78295"/>
            <a:ext cx="7886700" cy="4656138"/>
          </a:xfrm>
        </p:spPr>
        <p:txBody>
          <a:bodyPr/>
          <a:lstStyle/>
          <a:p>
            <a:pPr marL="0" indent="0">
              <a:buNone/>
            </a:pPr>
            <a:r>
              <a:rPr lang="en-US" dirty="0"/>
              <a:t>Happiness divide between East and West Germany?</a:t>
            </a:r>
          </a:p>
        </p:txBody>
      </p:sp>
      <p:sp>
        <p:nvSpPr>
          <p:cNvPr id="6" name="Content Placeholder 5"/>
          <p:cNvSpPr>
            <a:spLocks noGrp="1"/>
          </p:cNvSpPr>
          <p:nvPr>
            <p:ph sz="half" idx="2"/>
          </p:nvPr>
        </p:nvSpPr>
        <p:spPr>
          <a:xfrm>
            <a:off x="4629150" y="2132031"/>
            <a:ext cx="3886200" cy="4044931"/>
          </a:xfrm>
        </p:spPr>
        <p:txBody>
          <a:bodyPr/>
          <a:lstStyle/>
          <a:p>
            <a:pPr marL="0" indent="0">
              <a:buNone/>
            </a:pPr>
            <a:r>
              <a:rPr lang="en-US" dirty="0" smtClean="0"/>
              <a:t>Scale: 0 to 10</a:t>
            </a:r>
          </a:p>
          <a:p>
            <a:pPr marL="0" indent="0">
              <a:buNone/>
            </a:pPr>
            <a:endParaRPr lang="en-US" dirty="0"/>
          </a:p>
          <a:p>
            <a:pPr marL="0" indent="0">
              <a:buNone/>
            </a:pPr>
            <a:r>
              <a:rPr lang="en-US" dirty="0" smtClean="0"/>
              <a:t>Data: 6.9 to 7.4</a:t>
            </a:r>
            <a:r>
              <a:rPr lang="mr-IN" dirty="0" smtClean="0"/>
              <a:t>…</a:t>
            </a:r>
            <a:r>
              <a:rPr lang="en-US" dirty="0" smtClean="0"/>
              <a:t>. all rather similar! </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84213" y="2060575"/>
            <a:ext cx="3490545" cy="42784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758" y="2024405"/>
            <a:ext cx="4654237" cy="4314624"/>
          </a:xfrm>
          <a:prstGeom prst="rect">
            <a:avLst/>
          </a:prstGeom>
        </p:spPr>
      </p:pic>
      <p:sp>
        <p:nvSpPr>
          <p:cNvPr id="8" name="Title 1"/>
          <p:cNvSpPr>
            <a:spLocks noGrp="1"/>
          </p:cNvSpPr>
          <p:nvPr>
            <p:ph type="title"/>
          </p:nvPr>
        </p:nvSpPr>
        <p:spPr>
          <a:xfrm>
            <a:off x="628650" y="365126"/>
            <a:ext cx="7886700" cy="874951"/>
          </a:xfrm>
        </p:spPr>
        <p:txBody>
          <a:bodyPr>
            <a:normAutofit/>
          </a:bodyPr>
          <a:lstStyle/>
          <a:p>
            <a:r>
              <a:rPr lang="en-US" sz="3200" dirty="0" smtClean="0">
                <a:latin typeface="Courier" charset="0"/>
                <a:ea typeface="Courier" charset="0"/>
                <a:cs typeface="Courier" charset="0"/>
              </a:rPr>
              <a:t>10. Pick suitable color</a:t>
            </a:r>
            <a:endParaRPr lang="en-US" sz="3200" dirty="0">
              <a:latin typeface="Courier" charset="0"/>
              <a:ea typeface="Courier" charset="0"/>
              <a:cs typeface="Courier" charset="0"/>
            </a:endParaRPr>
          </a:p>
        </p:txBody>
      </p:sp>
    </p:spTree>
    <p:extLst>
      <p:ext uri="{BB962C8B-B14F-4D97-AF65-F5344CB8AC3E}">
        <p14:creationId xmlns:p14="http://schemas.microsoft.com/office/powerpoint/2010/main" val="3834868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86810"/>
            <a:ext cx="7886700" cy="4711418"/>
          </a:xfrm>
        </p:spPr>
        <p:txBody>
          <a:bodyPr/>
          <a:lstStyle/>
          <a:p>
            <a:r>
              <a:rPr lang="en-US" dirty="0"/>
              <a:t>Happiness divide between East and West Germany?</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84213" y="2060575"/>
            <a:ext cx="3490545" cy="4278454"/>
          </a:xfrm>
          <a:prstGeom prst="rect">
            <a:avLst/>
          </a:prstGeom>
        </p:spPr>
      </p:pic>
      <p:grpSp>
        <p:nvGrpSpPr>
          <p:cNvPr id="7" name="Group 6"/>
          <p:cNvGrpSpPr/>
          <p:nvPr/>
        </p:nvGrpSpPr>
        <p:grpSpPr>
          <a:xfrm>
            <a:off x="4713941" y="1986163"/>
            <a:ext cx="4339082" cy="1442837"/>
            <a:chOff x="4804918" y="2439641"/>
            <a:chExt cx="4339082" cy="1442837"/>
          </a:xfrm>
        </p:grpSpPr>
        <p:grpSp>
          <p:nvGrpSpPr>
            <p:cNvPr id="9" name="Group 8"/>
            <p:cNvGrpSpPr/>
            <p:nvPr/>
          </p:nvGrpSpPr>
          <p:grpSpPr>
            <a:xfrm>
              <a:off x="4976999" y="3428932"/>
              <a:ext cx="2930218" cy="453546"/>
              <a:chOff x="5139874" y="3421160"/>
              <a:chExt cx="2930218" cy="453546"/>
            </a:xfrm>
          </p:grpSpPr>
          <p:sp>
            <p:nvSpPr>
              <p:cNvPr id="10" name="Rectangle 9"/>
              <p:cNvSpPr/>
              <p:nvPr/>
            </p:nvSpPr>
            <p:spPr>
              <a:xfrm>
                <a:off x="5139874" y="3421160"/>
                <a:ext cx="453546" cy="4535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762593" y="3421160"/>
                <a:ext cx="453546" cy="4535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393520" y="3421160"/>
                <a:ext cx="453546" cy="45354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996965" y="3421160"/>
                <a:ext cx="453546" cy="45354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616546" y="3421160"/>
                <a:ext cx="453546" cy="4535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p:cNvSpPr txBox="1"/>
            <p:nvPr/>
          </p:nvSpPr>
          <p:spPr>
            <a:xfrm>
              <a:off x="4804918" y="2439641"/>
              <a:ext cx="4339082" cy="830997"/>
            </a:xfrm>
            <a:prstGeom prst="rect">
              <a:avLst/>
            </a:prstGeom>
            <a:noFill/>
          </p:spPr>
          <p:txBody>
            <a:bodyPr wrap="square" rtlCol="0">
              <a:spAutoFit/>
            </a:bodyPr>
            <a:lstStyle/>
            <a:p>
              <a:r>
                <a:rPr lang="en-US" sz="2400" dirty="0" smtClean="0">
                  <a:solidFill>
                    <a:prstClr val="black"/>
                  </a:solidFill>
                </a:rPr>
                <a:t>Sequential values: </a:t>
              </a:r>
            </a:p>
            <a:p>
              <a:r>
                <a:rPr lang="en-US" sz="2400" dirty="0" smtClean="0">
                  <a:solidFill>
                    <a:prstClr val="black"/>
                  </a:solidFill>
                </a:rPr>
                <a:t>1 </a:t>
              </a:r>
              <a:r>
                <a:rPr lang="en-US" sz="2400" dirty="0">
                  <a:solidFill>
                    <a:prstClr val="black"/>
                  </a:solidFill>
                </a:rPr>
                <a:t>C</a:t>
              </a:r>
              <a:r>
                <a:rPr lang="en-US" sz="2400" dirty="0" smtClean="0">
                  <a:solidFill>
                    <a:prstClr val="black"/>
                  </a:solidFill>
                </a:rPr>
                <a:t>olor </a:t>
              </a:r>
              <a:r>
                <a:rPr lang="en-US" sz="2400" b="1" dirty="0" smtClean="0">
                  <a:solidFill>
                    <a:prstClr val="black"/>
                  </a:solidFill>
                </a:rPr>
                <a:t>vary saturation  </a:t>
              </a:r>
              <a:endParaRPr lang="en-US" sz="2400" b="1" dirty="0">
                <a:solidFill>
                  <a:prstClr val="black"/>
                </a:solidFill>
              </a:endParaRPr>
            </a:p>
          </p:txBody>
        </p:sp>
      </p:grpSp>
      <p:grpSp>
        <p:nvGrpSpPr>
          <p:cNvPr id="6" name="Group 5"/>
          <p:cNvGrpSpPr/>
          <p:nvPr/>
        </p:nvGrpSpPr>
        <p:grpSpPr>
          <a:xfrm>
            <a:off x="4710216" y="3586573"/>
            <a:ext cx="3765995" cy="977488"/>
            <a:chOff x="4815083" y="4415169"/>
            <a:chExt cx="3765995" cy="977488"/>
          </a:xfrm>
        </p:grpSpPr>
        <p:sp>
          <p:nvSpPr>
            <p:cNvPr id="16" name="TextBox 15"/>
            <p:cNvSpPr txBox="1"/>
            <p:nvPr/>
          </p:nvSpPr>
          <p:spPr>
            <a:xfrm>
              <a:off x="4815083" y="4415169"/>
              <a:ext cx="3765995" cy="461665"/>
            </a:xfrm>
            <a:prstGeom prst="rect">
              <a:avLst/>
            </a:prstGeom>
            <a:noFill/>
          </p:spPr>
          <p:txBody>
            <a:bodyPr wrap="square" rtlCol="0">
              <a:spAutoFit/>
            </a:bodyPr>
            <a:lstStyle/>
            <a:p>
              <a:r>
                <a:rPr lang="en-US" sz="2400" dirty="0" smtClean="0">
                  <a:solidFill>
                    <a:prstClr val="black"/>
                  </a:solidFill>
                </a:rPr>
                <a:t>2 Colors for </a:t>
              </a:r>
              <a:r>
                <a:rPr lang="en-US" sz="2400" b="1" dirty="0" smtClean="0">
                  <a:solidFill>
                    <a:prstClr val="black"/>
                  </a:solidFill>
                </a:rPr>
                <a:t>diverging</a:t>
              </a:r>
              <a:r>
                <a:rPr lang="en-US" sz="2400" dirty="0" smtClean="0">
                  <a:solidFill>
                    <a:prstClr val="black"/>
                  </a:solidFill>
                </a:rPr>
                <a:t> values</a:t>
              </a:r>
              <a:endParaRPr lang="en-US" sz="2400" dirty="0">
                <a:solidFill>
                  <a:prstClr val="black"/>
                </a:solidFill>
              </a:endParaRPr>
            </a:p>
          </p:txBody>
        </p:sp>
        <p:grpSp>
          <p:nvGrpSpPr>
            <p:cNvPr id="17" name="Group 16"/>
            <p:cNvGrpSpPr/>
            <p:nvPr/>
          </p:nvGrpSpPr>
          <p:grpSpPr>
            <a:xfrm>
              <a:off x="4976999" y="4939111"/>
              <a:ext cx="2930218" cy="453546"/>
              <a:chOff x="5139874" y="3421160"/>
              <a:chExt cx="2930218" cy="453546"/>
            </a:xfrm>
          </p:grpSpPr>
          <p:sp>
            <p:nvSpPr>
              <p:cNvPr id="18" name="Rectangle 17"/>
              <p:cNvSpPr/>
              <p:nvPr/>
            </p:nvSpPr>
            <p:spPr>
              <a:xfrm>
                <a:off x="5139874" y="3421160"/>
                <a:ext cx="453546" cy="4535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762593" y="3421160"/>
                <a:ext cx="453546" cy="45354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6393520" y="3421160"/>
                <a:ext cx="453546" cy="4535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6996965" y="3421160"/>
                <a:ext cx="453546" cy="453546"/>
              </a:xfrm>
              <a:prstGeom prst="rect">
                <a:avLst/>
              </a:prstGeom>
              <a:solidFill>
                <a:srgbClr val="F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7616546" y="3421160"/>
                <a:ext cx="453546" cy="453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3" name="Title 1"/>
          <p:cNvSpPr>
            <a:spLocks noGrp="1"/>
          </p:cNvSpPr>
          <p:nvPr>
            <p:ph type="title"/>
          </p:nvPr>
        </p:nvSpPr>
        <p:spPr>
          <a:xfrm>
            <a:off x="609195" y="365126"/>
            <a:ext cx="7886700" cy="874951"/>
          </a:xfrm>
        </p:spPr>
        <p:txBody>
          <a:bodyPr>
            <a:normAutofit/>
          </a:bodyPr>
          <a:lstStyle/>
          <a:p>
            <a:r>
              <a:rPr lang="en-US" sz="3200" dirty="0" smtClean="0">
                <a:latin typeface="Courier" charset="0"/>
                <a:ea typeface="Courier" charset="0"/>
                <a:cs typeface="Courier" charset="0"/>
              </a:rPr>
              <a:t>10. Pick suitable color</a:t>
            </a:r>
            <a:endParaRPr lang="en-US" sz="3200" dirty="0">
              <a:latin typeface="Courier" charset="0"/>
              <a:ea typeface="Courier" charset="0"/>
              <a:cs typeface="Courier" charset="0"/>
            </a:endParaRPr>
          </a:p>
        </p:txBody>
      </p:sp>
    </p:spTree>
    <p:extLst>
      <p:ext uri="{BB962C8B-B14F-4D97-AF65-F5344CB8AC3E}">
        <p14:creationId xmlns:p14="http://schemas.microsoft.com/office/powerpoint/2010/main" val="2105957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86810"/>
            <a:ext cx="7886700" cy="4711418"/>
          </a:xfrm>
        </p:spPr>
        <p:txBody>
          <a:bodyPr/>
          <a:lstStyle/>
          <a:p>
            <a:r>
              <a:rPr lang="en-US" dirty="0"/>
              <a:t>Happiness divide between East and West Germany?</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84213" y="2060575"/>
            <a:ext cx="3490545" cy="4278454"/>
          </a:xfrm>
          <a:prstGeom prst="rect">
            <a:avLst/>
          </a:prstGeom>
        </p:spPr>
      </p:pic>
      <p:grpSp>
        <p:nvGrpSpPr>
          <p:cNvPr id="7" name="Group 6"/>
          <p:cNvGrpSpPr/>
          <p:nvPr/>
        </p:nvGrpSpPr>
        <p:grpSpPr>
          <a:xfrm>
            <a:off x="4713941" y="1986163"/>
            <a:ext cx="4339082" cy="1442837"/>
            <a:chOff x="4804918" y="2439641"/>
            <a:chExt cx="4339082" cy="1442837"/>
          </a:xfrm>
        </p:grpSpPr>
        <p:grpSp>
          <p:nvGrpSpPr>
            <p:cNvPr id="9" name="Group 8"/>
            <p:cNvGrpSpPr/>
            <p:nvPr/>
          </p:nvGrpSpPr>
          <p:grpSpPr>
            <a:xfrm>
              <a:off x="4976999" y="3428932"/>
              <a:ext cx="2930218" cy="453546"/>
              <a:chOff x="5139874" y="3421160"/>
              <a:chExt cx="2930218" cy="453546"/>
            </a:xfrm>
          </p:grpSpPr>
          <p:sp>
            <p:nvSpPr>
              <p:cNvPr id="10" name="Rectangle 9"/>
              <p:cNvSpPr/>
              <p:nvPr/>
            </p:nvSpPr>
            <p:spPr>
              <a:xfrm>
                <a:off x="5139874" y="3421160"/>
                <a:ext cx="453546" cy="4535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762593" y="3421160"/>
                <a:ext cx="453546" cy="4535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393520" y="3421160"/>
                <a:ext cx="453546" cy="45354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996965" y="3421160"/>
                <a:ext cx="453546" cy="45354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7616546" y="3421160"/>
                <a:ext cx="453546" cy="4535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TextBox 14"/>
            <p:cNvSpPr txBox="1"/>
            <p:nvPr/>
          </p:nvSpPr>
          <p:spPr>
            <a:xfrm>
              <a:off x="4804918" y="2439641"/>
              <a:ext cx="4339082" cy="830997"/>
            </a:xfrm>
            <a:prstGeom prst="rect">
              <a:avLst/>
            </a:prstGeom>
            <a:noFill/>
          </p:spPr>
          <p:txBody>
            <a:bodyPr wrap="square" rtlCol="0">
              <a:spAutoFit/>
            </a:bodyPr>
            <a:lstStyle/>
            <a:p>
              <a:r>
                <a:rPr lang="en-US" sz="2400" dirty="0" smtClean="0">
                  <a:solidFill>
                    <a:prstClr val="black"/>
                  </a:solidFill>
                </a:rPr>
                <a:t>Sequential values: </a:t>
              </a:r>
            </a:p>
            <a:p>
              <a:r>
                <a:rPr lang="en-US" sz="2400" dirty="0" smtClean="0">
                  <a:solidFill>
                    <a:prstClr val="black"/>
                  </a:solidFill>
                </a:rPr>
                <a:t>1 </a:t>
              </a:r>
              <a:r>
                <a:rPr lang="en-US" sz="2400" dirty="0">
                  <a:solidFill>
                    <a:prstClr val="black"/>
                  </a:solidFill>
                </a:rPr>
                <a:t>C</a:t>
              </a:r>
              <a:r>
                <a:rPr lang="en-US" sz="2400" dirty="0" smtClean="0">
                  <a:solidFill>
                    <a:prstClr val="black"/>
                  </a:solidFill>
                </a:rPr>
                <a:t>olor </a:t>
              </a:r>
              <a:r>
                <a:rPr lang="en-US" sz="2400" b="1" dirty="0" smtClean="0">
                  <a:solidFill>
                    <a:prstClr val="black"/>
                  </a:solidFill>
                </a:rPr>
                <a:t>vary saturation  </a:t>
              </a:r>
              <a:endParaRPr lang="en-US" sz="2400" b="1" dirty="0">
                <a:solidFill>
                  <a:prstClr val="black"/>
                </a:solidFill>
              </a:endParaRPr>
            </a:p>
          </p:txBody>
        </p:sp>
      </p:grpSp>
      <p:grpSp>
        <p:nvGrpSpPr>
          <p:cNvPr id="6" name="Group 5"/>
          <p:cNvGrpSpPr/>
          <p:nvPr/>
        </p:nvGrpSpPr>
        <p:grpSpPr>
          <a:xfrm>
            <a:off x="4710216" y="3586573"/>
            <a:ext cx="3765995" cy="977488"/>
            <a:chOff x="4815083" y="4415169"/>
            <a:chExt cx="3765995" cy="977488"/>
          </a:xfrm>
        </p:grpSpPr>
        <p:sp>
          <p:nvSpPr>
            <p:cNvPr id="16" name="TextBox 15"/>
            <p:cNvSpPr txBox="1"/>
            <p:nvPr/>
          </p:nvSpPr>
          <p:spPr>
            <a:xfrm>
              <a:off x="4815083" y="4415169"/>
              <a:ext cx="3765995" cy="461665"/>
            </a:xfrm>
            <a:prstGeom prst="rect">
              <a:avLst/>
            </a:prstGeom>
            <a:noFill/>
          </p:spPr>
          <p:txBody>
            <a:bodyPr wrap="square" rtlCol="0">
              <a:spAutoFit/>
            </a:bodyPr>
            <a:lstStyle/>
            <a:p>
              <a:r>
                <a:rPr lang="en-US" sz="2400" dirty="0" smtClean="0">
                  <a:solidFill>
                    <a:prstClr val="black"/>
                  </a:solidFill>
                </a:rPr>
                <a:t>2 Colors for </a:t>
              </a:r>
              <a:r>
                <a:rPr lang="en-US" sz="2400" b="1" dirty="0" smtClean="0">
                  <a:solidFill>
                    <a:prstClr val="black"/>
                  </a:solidFill>
                </a:rPr>
                <a:t>diverging</a:t>
              </a:r>
              <a:r>
                <a:rPr lang="en-US" sz="2400" dirty="0" smtClean="0">
                  <a:solidFill>
                    <a:prstClr val="black"/>
                  </a:solidFill>
                </a:rPr>
                <a:t> values</a:t>
              </a:r>
              <a:endParaRPr lang="en-US" sz="2400" dirty="0">
                <a:solidFill>
                  <a:prstClr val="black"/>
                </a:solidFill>
              </a:endParaRPr>
            </a:p>
          </p:txBody>
        </p:sp>
        <p:grpSp>
          <p:nvGrpSpPr>
            <p:cNvPr id="17" name="Group 16"/>
            <p:cNvGrpSpPr/>
            <p:nvPr/>
          </p:nvGrpSpPr>
          <p:grpSpPr>
            <a:xfrm>
              <a:off x="4976999" y="4939111"/>
              <a:ext cx="2930218" cy="453546"/>
              <a:chOff x="5139874" y="3421160"/>
              <a:chExt cx="2930218" cy="453546"/>
            </a:xfrm>
          </p:grpSpPr>
          <p:sp>
            <p:nvSpPr>
              <p:cNvPr id="18" name="Rectangle 17"/>
              <p:cNvSpPr/>
              <p:nvPr/>
            </p:nvSpPr>
            <p:spPr>
              <a:xfrm>
                <a:off x="5139874" y="3421160"/>
                <a:ext cx="453546" cy="4535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762593" y="3421160"/>
                <a:ext cx="453546" cy="45354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6393520" y="3421160"/>
                <a:ext cx="453546" cy="4535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6996965" y="3421160"/>
                <a:ext cx="453546" cy="453546"/>
              </a:xfrm>
              <a:prstGeom prst="rect">
                <a:avLst/>
              </a:prstGeom>
              <a:solidFill>
                <a:srgbClr val="F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7616546" y="3421160"/>
                <a:ext cx="453546" cy="453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3" name="Title 1"/>
          <p:cNvSpPr>
            <a:spLocks noGrp="1"/>
          </p:cNvSpPr>
          <p:nvPr>
            <p:ph type="title"/>
          </p:nvPr>
        </p:nvSpPr>
        <p:spPr>
          <a:xfrm>
            <a:off x="609195" y="365126"/>
            <a:ext cx="7886700" cy="874951"/>
          </a:xfrm>
        </p:spPr>
        <p:txBody>
          <a:bodyPr>
            <a:normAutofit/>
          </a:bodyPr>
          <a:lstStyle/>
          <a:p>
            <a:r>
              <a:rPr lang="en-US" sz="3200" dirty="0" smtClean="0">
                <a:latin typeface="Courier" charset="0"/>
                <a:ea typeface="Courier" charset="0"/>
                <a:cs typeface="Courier" charset="0"/>
              </a:rPr>
              <a:t>10. Pick suitable color</a:t>
            </a:r>
            <a:endParaRPr lang="en-US" sz="3200" dirty="0">
              <a:latin typeface="Courier" charset="0"/>
              <a:ea typeface="Courier" charset="0"/>
              <a:cs typeface="Courier" charset="0"/>
            </a:endParaRPr>
          </a:p>
        </p:txBody>
      </p:sp>
      <p:grpSp>
        <p:nvGrpSpPr>
          <p:cNvPr id="24" name="Group 23"/>
          <p:cNvGrpSpPr/>
          <p:nvPr/>
        </p:nvGrpSpPr>
        <p:grpSpPr>
          <a:xfrm>
            <a:off x="4783839" y="4901667"/>
            <a:ext cx="3122430" cy="1409096"/>
            <a:chOff x="601290" y="2350924"/>
            <a:chExt cx="3122430" cy="1409096"/>
          </a:xfrm>
        </p:grpSpPr>
        <p:grpSp>
          <p:nvGrpSpPr>
            <p:cNvPr id="25" name="Group 24"/>
            <p:cNvGrpSpPr/>
            <p:nvPr/>
          </p:nvGrpSpPr>
          <p:grpSpPr>
            <a:xfrm>
              <a:off x="682086" y="3306474"/>
              <a:ext cx="2930218" cy="453546"/>
              <a:chOff x="5170391" y="2007787"/>
              <a:chExt cx="2930218" cy="453546"/>
            </a:xfrm>
          </p:grpSpPr>
          <p:sp>
            <p:nvSpPr>
              <p:cNvPr id="27" name="Rectangle 26"/>
              <p:cNvSpPr/>
              <p:nvPr/>
            </p:nvSpPr>
            <p:spPr>
              <a:xfrm>
                <a:off x="5170391" y="2007787"/>
                <a:ext cx="453546" cy="4535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5793110" y="2007787"/>
                <a:ext cx="453546" cy="45354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6424037" y="2007787"/>
                <a:ext cx="453546" cy="4535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7027482" y="2007787"/>
                <a:ext cx="453546" cy="45354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7647063" y="2007787"/>
                <a:ext cx="453546" cy="4535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extBox 25"/>
            <p:cNvSpPr txBox="1"/>
            <p:nvPr/>
          </p:nvSpPr>
          <p:spPr>
            <a:xfrm>
              <a:off x="601290" y="2350924"/>
              <a:ext cx="3122430" cy="830997"/>
            </a:xfrm>
            <a:prstGeom prst="rect">
              <a:avLst/>
            </a:prstGeom>
            <a:noFill/>
          </p:spPr>
          <p:txBody>
            <a:bodyPr wrap="square" rtlCol="0">
              <a:spAutoFit/>
            </a:bodyPr>
            <a:lstStyle/>
            <a:p>
              <a:r>
                <a:rPr lang="en-US" sz="2400" b="1" dirty="0" smtClean="0">
                  <a:solidFill>
                    <a:prstClr val="black"/>
                  </a:solidFill>
                </a:rPr>
                <a:t>Categorical data </a:t>
              </a:r>
            </a:p>
            <a:p>
              <a:r>
                <a:rPr lang="en-US" sz="2400" dirty="0" smtClean="0">
                  <a:solidFill>
                    <a:prstClr val="black"/>
                  </a:solidFill>
                </a:rPr>
                <a:t>vary the hue</a:t>
              </a:r>
            </a:p>
          </p:txBody>
        </p:sp>
      </p:grpSp>
    </p:spTree>
    <p:extLst>
      <p:ext uri="{BB962C8B-B14F-4D97-AF65-F5344CB8AC3E}">
        <p14:creationId xmlns:p14="http://schemas.microsoft.com/office/powerpoint/2010/main" val="1382321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1951" y="338203"/>
            <a:ext cx="9144000" cy="6858000"/>
          </a:xfrm>
        </p:spPr>
        <p:txBody>
          <a:bodyPr>
            <a:noAutofit/>
          </a:bodyPr>
          <a:lstStyle/>
          <a:p>
            <a:r>
              <a:rPr lang="en-US" sz="13800" b="1" spc="600" noProof="0" dirty="0" smtClean="0">
                <a:solidFill>
                  <a:schemeClr val="bg1"/>
                </a:solidFill>
              </a:rPr>
              <a:t>K  Z  R</a:t>
            </a:r>
            <a:br>
              <a:rPr lang="en-US" sz="13800" b="1" spc="600" noProof="0" dirty="0" smtClean="0">
                <a:solidFill>
                  <a:schemeClr val="bg1"/>
                </a:solidFill>
              </a:rPr>
            </a:br>
            <a:r>
              <a:rPr lang="en-US" sz="13800" b="1" spc="600" noProof="0" dirty="0" smtClean="0">
                <a:solidFill>
                  <a:schemeClr val="bg1"/>
                </a:solidFill>
              </a:rPr>
              <a:t>Q  B  T</a:t>
            </a:r>
            <a:br>
              <a:rPr lang="en-US" sz="13800" b="1" spc="600" noProof="0" dirty="0" smtClean="0">
                <a:solidFill>
                  <a:schemeClr val="bg1"/>
                </a:solidFill>
              </a:rPr>
            </a:br>
            <a:r>
              <a:rPr lang="en-US" sz="13800" b="1" spc="600" noProof="0" dirty="0" smtClean="0">
                <a:solidFill>
                  <a:schemeClr val="bg1"/>
                </a:solidFill>
              </a:rPr>
              <a:t>S  G  N</a:t>
            </a:r>
            <a:endParaRPr lang="en-US" sz="13800" b="1" spc="600" noProof="0" dirty="0">
              <a:solidFill>
                <a:schemeClr val="bg1"/>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@helenajambor</a:t>
            </a:r>
            <a:endParaRPr lang="en-US">
              <a:solidFill>
                <a:prstClr val="black">
                  <a:tint val="75000"/>
                </a:prstClr>
              </a:solidFill>
            </a:endParaRPr>
          </a:p>
        </p:txBody>
      </p:sp>
    </p:spTree>
    <p:extLst>
      <p:ext uri="{BB962C8B-B14F-4D97-AF65-F5344CB8AC3E}">
        <p14:creationId xmlns:p14="http://schemas.microsoft.com/office/powerpoint/2010/main" val="466475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761" y="4358235"/>
            <a:ext cx="2230878" cy="1020052"/>
          </a:xfrm>
          <a:prstGeom prst="rect">
            <a:avLst/>
          </a:prstGeom>
        </p:spPr>
      </p:pic>
      <p:sp>
        <p:nvSpPr>
          <p:cNvPr id="2" name="TextBox 1"/>
          <p:cNvSpPr txBox="1"/>
          <p:nvPr/>
        </p:nvSpPr>
        <p:spPr>
          <a:xfrm>
            <a:off x="252918" y="205693"/>
            <a:ext cx="8664585" cy="646331"/>
          </a:xfrm>
          <a:prstGeom prst="rect">
            <a:avLst/>
          </a:prstGeom>
          <a:solidFill>
            <a:schemeClr val="tx1"/>
          </a:solidFill>
        </p:spPr>
        <p:txBody>
          <a:bodyPr wrap="square" rtlCol="0">
            <a:spAutoFit/>
          </a:bodyPr>
          <a:lstStyle/>
          <a:p>
            <a:pPr algn="ctr"/>
            <a:r>
              <a:rPr lang="en-GB" sz="3600" dirty="0" smtClean="0">
                <a:solidFill>
                  <a:schemeClr val="bg1"/>
                </a:solidFill>
                <a:latin typeface="Courier" charset="0"/>
                <a:ea typeface="Courier" charset="0"/>
                <a:cs typeface="Courier" charset="0"/>
              </a:rPr>
              <a:t>10 tips </a:t>
            </a:r>
            <a:r>
              <a:rPr lang="en-GB" sz="3600" dirty="0" smtClean="0">
                <a:solidFill>
                  <a:schemeClr val="bg1"/>
                </a:solidFill>
                <a:latin typeface="Courier" charset="0"/>
                <a:ea typeface="Courier" charset="0"/>
                <a:cs typeface="Courier" charset="0"/>
              </a:rPr>
              <a:t>to not lie </a:t>
            </a:r>
            <a:r>
              <a:rPr lang="en-GB" sz="3600" smtClean="0">
                <a:solidFill>
                  <a:schemeClr val="bg1"/>
                </a:solidFill>
                <a:latin typeface="Courier" charset="0"/>
                <a:ea typeface="Courier" charset="0"/>
                <a:cs typeface="Courier" charset="0"/>
              </a:rPr>
              <a:t>with charts</a:t>
            </a:r>
          </a:p>
        </p:txBody>
      </p:sp>
      <p:sp>
        <p:nvSpPr>
          <p:cNvPr id="4" name="Oval 3"/>
          <p:cNvSpPr/>
          <p:nvPr/>
        </p:nvSpPr>
        <p:spPr>
          <a:xfrm>
            <a:off x="330199" y="2364799"/>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2</a:t>
            </a:r>
            <a:endParaRPr lang="en-US" sz="1400" dirty="0">
              <a:solidFill>
                <a:prstClr val="white"/>
              </a:solidFill>
              <a:latin typeface="Courier" charset="0"/>
              <a:ea typeface="Courier" charset="0"/>
              <a:cs typeface="Courier" charset="0"/>
            </a:endParaRPr>
          </a:p>
        </p:txBody>
      </p:sp>
      <p:sp>
        <p:nvSpPr>
          <p:cNvPr id="5" name="Oval 4"/>
          <p:cNvSpPr/>
          <p:nvPr/>
        </p:nvSpPr>
        <p:spPr>
          <a:xfrm>
            <a:off x="330199" y="3406774"/>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3</a:t>
            </a:r>
            <a:endParaRPr lang="en-US" sz="1400" dirty="0">
              <a:solidFill>
                <a:prstClr val="white"/>
              </a:solidFill>
              <a:latin typeface="Courier" charset="0"/>
              <a:ea typeface="Courier" charset="0"/>
              <a:cs typeface="Courier" charset="0"/>
            </a:endParaRPr>
          </a:p>
        </p:txBody>
      </p:sp>
      <p:sp>
        <p:nvSpPr>
          <p:cNvPr id="6" name="Oval 5"/>
          <p:cNvSpPr/>
          <p:nvPr/>
        </p:nvSpPr>
        <p:spPr>
          <a:xfrm>
            <a:off x="330199" y="5490724"/>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5</a:t>
            </a:r>
            <a:endParaRPr lang="en-US" sz="1400" dirty="0">
              <a:solidFill>
                <a:prstClr val="white"/>
              </a:solidFill>
              <a:latin typeface="Courier" charset="0"/>
              <a:ea typeface="Courier" charset="0"/>
              <a:cs typeface="Courier" charset="0"/>
            </a:endParaRPr>
          </a:p>
        </p:txBody>
      </p:sp>
      <p:sp>
        <p:nvSpPr>
          <p:cNvPr id="10" name="Oval 9"/>
          <p:cNvSpPr/>
          <p:nvPr/>
        </p:nvSpPr>
        <p:spPr>
          <a:xfrm>
            <a:off x="330199" y="4403247"/>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4</a:t>
            </a:r>
            <a:endParaRPr lang="en-US" sz="1400" dirty="0">
              <a:solidFill>
                <a:prstClr val="white"/>
              </a:solidFill>
              <a:latin typeface="Courier" charset="0"/>
              <a:ea typeface="Courier" charset="0"/>
              <a:cs typeface="Courier" charset="0"/>
            </a:endParaRPr>
          </a:p>
        </p:txBody>
      </p:sp>
      <p:sp>
        <p:nvSpPr>
          <p:cNvPr id="8" name="Oval 7"/>
          <p:cNvSpPr/>
          <p:nvPr/>
        </p:nvSpPr>
        <p:spPr>
          <a:xfrm>
            <a:off x="4681910" y="5494887"/>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ourier" charset="0"/>
              <a:ea typeface="Courier" charset="0"/>
              <a:cs typeface="Courier" charset="0"/>
            </a:endParaRPr>
          </a:p>
        </p:txBody>
      </p:sp>
      <p:sp>
        <p:nvSpPr>
          <p:cNvPr id="12" name="Oval 11"/>
          <p:cNvSpPr/>
          <p:nvPr/>
        </p:nvSpPr>
        <p:spPr>
          <a:xfrm>
            <a:off x="4694610" y="2384254"/>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7</a:t>
            </a:r>
            <a:endParaRPr lang="en-US" sz="1400" dirty="0">
              <a:solidFill>
                <a:prstClr val="white"/>
              </a:solidFill>
              <a:latin typeface="Courier" charset="0"/>
              <a:ea typeface="Courier" charset="0"/>
              <a:cs typeface="Courier" charset="0"/>
            </a:endParaRPr>
          </a:p>
        </p:txBody>
      </p:sp>
      <p:sp>
        <p:nvSpPr>
          <p:cNvPr id="13" name="Oval 12"/>
          <p:cNvSpPr/>
          <p:nvPr/>
        </p:nvSpPr>
        <p:spPr>
          <a:xfrm>
            <a:off x="4681910" y="3361574"/>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8</a:t>
            </a:r>
            <a:endParaRPr lang="en-US" sz="1400" dirty="0">
              <a:solidFill>
                <a:prstClr val="white"/>
              </a:solidFill>
              <a:latin typeface="Courier" charset="0"/>
              <a:ea typeface="Courier" charset="0"/>
              <a:cs typeface="Courier" charset="0"/>
            </a:endParaRPr>
          </a:p>
        </p:txBody>
      </p:sp>
      <p:sp>
        <p:nvSpPr>
          <p:cNvPr id="14" name="Oval 13"/>
          <p:cNvSpPr/>
          <p:nvPr/>
        </p:nvSpPr>
        <p:spPr>
          <a:xfrm>
            <a:off x="4681910" y="4403247"/>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9</a:t>
            </a:r>
            <a:endParaRPr lang="en-US" sz="1400" dirty="0">
              <a:solidFill>
                <a:prstClr val="white"/>
              </a:solidFill>
              <a:latin typeface="Courier" charset="0"/>
              <a:ea typeface="Courier" charset="0"/>
              <a:cs typeface="Courier" charset="0"/>
            </a:endParaRPr>
          </a:p>
        </p:txBody>
      </p:sp>
      <p:sp>
        <p:nvSpPr>
          <p:cNvPr id="27" name="TextBox 26"/>
          <p:cNvSpPr txBox="1"/>
          <p:nvPr/>
        </p:nvSpPr>
        <p:spPr>
          <a:xfrm>
            <a:off x="927909" y="2469876"/>
            <a:ext cx="3519861" cy="369332"/>
          </a:xfrm>
          <a:prstGeom prst="rect">
            <a:avLst/>
          </a:prstGeom>
          <a:noFill/>
        </p:spPr>
        <p:txBody>
          <a:bodyPr wrap="square" rtlCol="0">
            <a:spAutoFit/>
          </a:bodyPr>
          <a:lstStyle/>
          <a:p>
            <a:r>
              <a:rPr lang="en-US" dirty="0" smtClean="0">
                <a:solidFill>
                  <a:prstClr val="black"/>
                </a:solidFill>
              </a:rPr>
              <a:t>No 3D charts</a:t>
            </a:r>
            <a:endParaRPr lang="en-US" dirty="0">
              <a:solidFill>
                <a:prstClr val="black"/>
              </a:solidFill>
            </a:endParaRPr>
          </a:p>
        </p:txBody>
      </p:sp>
      <p:sp>
        <p:nvSpPr>
          <p:cNvPr id="33" name="TextBox 32"/>
          <p:cNvSpPr txBox="1"/>
          <p:nvPr/>
        </p:nvSpPr>
        <p:spPr>
          <a:xfrm>
            <a:off x="903326" y="3479081"/>
            <a:ext cx="3444029" cy="369332"/>
          </a:xfrm>
          <a:prstGeom prst="rect">
            <a:avLst/>
          </a:prstGeom>
          <a:noFill/>
        </p:spPr>
        <p:txBody>
          <a:bodyPr wrap="square" rtlCol="0">
            <a:spAutoFit/>
          </a:bodyPr>
          <a:lstStyle/>
          <a:p>
            <a:r>
              <a:rPr lang="en-US" dirty="0" smtClean="0">
                <a:solidFill>
                  <a:prstClr val="black"/>
                </a:solidFill>
              </a:rPr>
              <a:t>Show the data</a:t>
            </a:r>
            <a:endParaRPr lang="en-US" dirty="0">
              <a:solidFill>
                <a:prstClr val="black"/>
              </a:solidFill>
            </a:endParaRPr>
          </a:p>
        </p:txBody>
      </p:sp>
      <p:sp>
        <p:nvSpPr>
          <p:cNvPr id="34" name="TextBox 33"/>
          <p:cNvSpPr txBox="1"/>
          <p:nvPr/>
        </p:nvSpPr>
        <p:spPr>
          <a:xfrm>
            <a:off x="926410" y="4518384"/>
            <a:ext cx="2139951" cy="369332"/>
          </a:xfrm>
          <a:prstGeom prst="rect">
            <a:avLst/>
          </a:prstGeom>
          <a:noFill/>
        </p:spPr>
        <p:txBody>
          <a:bodyPr wrap="square" rtlCol="0">
            <a:spAutoFit/>
          </a:bodyPr>
          <a:lstStyle/>
          <a:p>
            <a:r>
              <a:rPr lang="en-US" dirty="0" smtClean="0">
                <a:solidFill>
                  <a:prstClr val="black"/>
                </a:solidFill>
              </a:rPr>
              <a:t>Indicate missing data</a:t>
            </a:r>
            <a:endParaRPr lang="en-US" dirty="0">
              <a:solidFill>
                <a:prstClr val="black"/>
              </a:solidFill>
            </a:endParaRPr>
          </a:p>
        </p:txBody>
      </p:sp>
      <p:sp>
        <p:nvSpPr>
          <p:cNvPr id="35" name="TextBox 34"/>
          <p:cNvSpPr txBox="1"/>
          <p:nvPr/>
        </p:nvSpPr>
        <p:spPr>
          <a:xfrm>
            <a:off x="896863" y="5470080"/>
            <a:ext cx="3086313" cy="646331"/>
          </a:xfrm>
          <a:prstGeom prst="rect">
            <a:avLst/>
          </a:prstGeom>
          <a:noFill/>
        </p:spPr>
        <p:txBody>
          <a:bodyPr wrap="square" rtlCol="0">
            <a:spAutoFit/>
          </a:bodyPr>
          <a:lstStyle/>
          <a:p>
            <a:r>
              <a:rPr lang="en-US" dirty="0" smtClean="0">
                <a:solidFill>
                  <a:prstClr val="black"/>
                </a:solidFill>
              </a:rPr>
              <a:t>Label with text, avoid abbreviations</a:t>
            </a:r>
            <a:endParaRPr lang="en-US" dirty="0">
              <a:solidFill>
                <a:prstClr val="black"/>
              </a:solidFill>
            </a:endParaRPr>
          </a:p>
        </p:txBody>
      </p:sp>
      <p:sp>
        <p:nvSpPr>
          <p:cNvPr id="36" name="TextBox 35"/>
          <p:cNvSpPr txBox="1"/>
          <p:nvPr/>
        </p:nvSpPr>
        <p:spPr>
          <a:xfrm>
            <a:off x="5363596" y="1455221"/>
            <a:ext cx="1971059" cy="646331"/>
          </a:xfrm>
          <a:prstGeom prst="rect">
            <a:avLst/>
          </a:prstGeom>
          <a:noFill/>
        </p:spPr>
        <p:txBody>
          <a:bodyPr wrap="square" rtlCol="0">
            <a:spAutoFit/>
          </a:bodyPr>
          <a:lstStyle/>
          <a:p>
            <a:r>
              <a:rPr lang="en-US" dirty="0" smtClean="0">
                <a:solidFill>
                  <a:prstClr val="black"/>
                </a:solidFill>
              </a:rPr>
              <a:t>Bar charts need zero-baseline</a:t>
            </a:r>
            <a:endParaRPr lang="en-US" dirty="0">
              <a:solidFill>
                <a:prstClr val="black"/>
              </a:solidFill>
            </a:endParaRPr>
          </a:p>
        </p:txBody>
      </p:sp>
      <p:sp>
        <p:nvSpPr>
          <p:cNvPr id="37" name="TextBox 36"/>
          <p:cNvSpPr txBox="1"/>
          <p:nvPr/>
        </p:nvSpPr>
        <p:spPr>
          <a:xfrm>
            <a:off x="5270688" y="5432849"/>
            <a:ext cx="3519861" cy="646331"/>
          </a:xfrm>
          <a:prstGeom prst="rect">
            <a:avLst/>
          </a:prstGeom>
          <a:noFill/>
        </p:spPr>
        <p:txBody>
          <a:bodyPr wrap="square" rtlCol="0">
            <a:spAutoFit/>
          </a:bodyPr>
          <a:lstStyle/>
          <a:p>
            <a:r>
              <a:rPr lang="en-US" dirty="0" smtClean="0">
                <a:solidFill>
                  <a:prstClr val="black"/>
                </a:solidFill>
              </a:rPr>
              <a:t>Pick accessible colors that are suitable to data type</a:t>
            </a:r>
            <a:endParaRPr lang="en-US" dirty="0">
              <a:solidFill>
                <a:prstClr val="black"/>
              </a:solidFill>
            </a:endParaRPr>
          </a:p>
        </p:txBody>
      </p:sp>
      <p:sp>
        <p:nvSpPr>
          <p:cNvPr id="38" name="TextBox 37"/>
          <p:cNvSpPr txBox="1"/>
          <p:nvPr/>
        </p:nvSpPr>
        <p:spPr>
          <a:xfrm>
            <a:off x="5270691" y="4495667"/>
            <a:ext cx="2403960" cy="369332"/>
          </a:xfrm>
          <a:prstGeom prst="rect">
            <a:avLst/>
          </a:prstGeom>
          <a:noFill/>
        </p:spPr>
        <p:txBody>
          <a:bodyPr wrap="square" rtlCol="0">
            <a:spAutoFit/>
          </a:bodyPr>
          <a:lstStyle/>
          <a:p>
            <a:r>
              <a:rPr lang="en-US" dirty="0" smtClean="0">
                <a:solidFill>
                  <a:prstClr val="black"/>
                </a:solidFill>
              </a:rPr>
              <a:t>Avoid axis breaks</a:t>
            </a:r>
            <a:endParaRPr lang="en-US" dirty="0">
              <a:solidFill>
                <a:prstClr val="black"/>
              </a:solidFill>
            </a:endParaRPr>
          </a:p>
        </p:txBody>
      </p:sp>
      <p:sp>
        <p:nvSpPr>
          <p:cNvPr id="39" name="TextBox 38"/>
          <p:cNvSpPr txBox="1"/>
          <p:nvPr/>
        </p:nvSpPr>
        <p:spPr>
          <a:xfrm>
            <a:off x="5270690" y="3298356"/>
            <a:ext cx="1847704" cy="646331"/>
          </a:xfrm>
          <a:prstGeom prst="rect">
            <a:avLst/>
          </a:prstGeom>
          <a:noFill/>
        </p:spPr>
        <p:txBody>
          <a:bodyPr wrap="square" rtlCol="0">
            <a:spAutoFit/>
          </a:bodyPr>
          <a:lstStyle/>
          <a:p>
            <a:r>
              <a:rPr lang="en-US" dirty="0" smtClean="0">
                <a:solidFill>
                  <a:prstClr val="black"/>
                </a:solidFill>
              </a:rPr>
              <a:t>Choose suitable axis layout </a:t>
            </a:r>
            <a:endParaRPr lang="en-US" dirty="0">
              <a:solidFill>
                <a:prstClr val="black"/>
              </a:solidFill>
            </a:endParaRPr>
          </a:p>
        </p:txBody>
      </p:sp>
      <p:sp>
        <p:nvSpPr>
          <p:cNvPr id="41" name="TextBox 40"/>
          <p:cNvSpPr txBox="1"/>
          <p:nvPr/>
        </p:nvSpPr>
        <p:spPr>
          <a:xfrm>
            <a:off x="4401574" y="5510346"/>
            <a:ext cx="1117320" cy="523220"/>
          </a:xfrm>
          <a:prstGeom prst="rect">
            <a:avLst/>
          </a:prstGeom>
          <a:noFill/>
        </p:spPr>
        <p:txBody>
          <a:bodyPr wrap="square" rtlCol="0">
            <a:spAutoFit/>
          </a:bodyPr>
          <a:lstStyle/>
          <a:p>
            <a:pPr algn="ctr"/>
            <a:r>
              <a:rPr lang="en-US" sz="2800" b="1" dirty="0">
                <a:solidFill>
                  <a:prstClr val="white"/>
                </a:solidFill>
                <a:latin typeface="Courier" charset="0"/>
                <a:ea typeface="Courier" charset="0"/>
                <a:cs typeface="Courier" charset="0"/>
              </a:rPr>
              <a:t>10</a:t>
            </a:r>
          </a:p>
        </p:txBody>
      </p:sp>
      <p:pic>
        <p:nvPicPr>
          <p:cNvPr id="59" name="Picture 58"/>
          <p:cNvPicPr>
            <a:picLocks noChangeAspect="1"/>
          </p:cNvPicPr>
          <p:nvPr/>
        </p:nvPicPr>
        <p:blipFill>
          <a:blip r:embed="rId4"/>
          <a:stretch>
            <a:fillRect/>
          </a:stretch>
        </p:blipFill>
        <p:spPr>
          <a:xfrm>
            <a:off x="5653521" y="6142310"/>
            <a:ext cx="1638300" cy="558800"/>
          </a:xfrm>
          <a:prstGeom prst="rect">
            <a:avLst/>
          </a:prstGeom>
        </p:spPr>
      </p:pic>
      <p:sp>
        <p:nvSpPr>
          <p:cNvPr id="3" name="Oval 2"/>
          <p:cNvSpPr/>
          <p:nvPr/>
        </p:nvSpPr>
        <p:spPr>
          <a:xfrm>
            <a:off x="330200" y="1488871"/>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1</a:t>
            </a:r>
            <a:endParaRPr lang="en-US" sz="1400" dirty="0">
              <a:solidFill>
                <a:prstClr val="white"/>
              </a:solidFill>
              <a:latin typeface="Courier" charset="0"/>
              <a:ea typeface="Courier" charset="0"/>
              <a:cs typeface="Courier" charset="0"/>
            </a:endParaRPr>
          </a:p>
        </p:txBody>
      </p:sp>
      <p:sp>
        <p:nvSpPr>
          <p:cNvPr id="11" name="Oval 10"/>
          <p:cNvSpPr/>
          <p:nvPr/>
        </p:nvSpPr>
        <p:spPr>
          <a:xfrm>
            <a:off x="4681910" y="1488871"/>
            <a:ext cx="558800" cy="558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white"/>
                </a:solidFill>
                <a:latin typeface="Courier" charset="0"/>
                <a:ea typeface="Courier" charset="0"/>
                <a:cs typeface="Courier" charset="0"/>
              </a:rPr>
              <a:t>6</a:t>
            </a:r>
            <a:endParaRPr lang="en-US" sz="1400" dirty="0">
              <a:solidFill>
                <a:prstClr val="white"/>
              </a:solidFill>
              <a:latin typeface="Courier" charset="0"/>
              <a:ea typeface="Courier" charset="0"/>
              <a:cs typeface="Courier" charset="0"/>
            </a:endParaRPr>
          </a:p>
        </p:txBody>
      </p:sp>
      <p:sp>
        <p:nvSpPr>
          <p:cNvPr id="40" name="TextBox 39"/>
          <p:cNvSpPr txBox="1"/>
          <p:nvPr/>
        </p:nvSpPr>
        <p:spPr>
          <a:xfrm>
            <a:off x="5363596" y="2341568"/>
            <a:ext cx="2311056" cy="646331"/>
          </a:xfrm>
          <a:prstGeom prst="rect">
            <a:avLst/>
          </a:prstGeom>
          <a:noFill/>
        </p:spPr>
        <p:txBody>
          <a:bodyPr wrap="square" rtlCol="0">
            <a:spAutoFit/>
          </a:bodyPr>
          <a:lstStyle/>
          <a:p>
            <a:r>
              <a:rPr lang="en-US" dirty="0" smtClean="0">
                <a:solidFill>
                  <a:prstClr val="black"/>
                </a:solidFill>
              </a:rPr>
              <a:t>Line charts: focus on relevant range</a:t>
            </a:r>
            <a:endParaRPr lang="en-US" dirty="0">
              <a:solidFill>
                <a:prstClr val="black"/>
              </a:solidFill>
            </a:endParaRPr>
          </a:p>
        </p:txBody>
      </p:sp>
      <p:sp>
        <p:nvSpPr>
          <p:cNvPr id="85" name="RStudio® is a trademark of RStudio, Inc.  •  CC BY SA Your Name •  your@email.com  •  844-448-1212 • your.website.com •  Learn more at webpage or vignette   •  package version  0.5.0 •  Updated: 2017-01"/>
          <p:cNvSpPr txBox="1"/>
          <p:nvPr/>
        </p:nvSpPr>
        <p:spPr>
          <a:xfrm>
            <a:off x="6259311" y="6483975"/>
            <a:ext cx="2682510" cy="236212"/>
          </a:xfrm>
          <a:prstGeom prst="rect">
            <a:avLst/>
          </a:prstGeom>
          <a:ln w="12700">
            <a:miter lim="400000"/>
          </a:ln>
          <a:extLst>
            <a:ext uri="{C572A759-6A51-4108-AA02-DFA0A04FC94B}">
              <ma14:wrappingTextBoxFlag xmlns:ma14="http://schemas.microsoft.com/office/mac/drawingml/2011/main" val="1"/>
            </a:ext>
          </a:extLst>
        </p:spPr>
        <p:txBody>
          <a:bodyPr wrap="square" lIns="34668" tIns="34668" rIns="34668" bIns="34668" anchor="ctr">
            <a:spAutoFit/>
          </a:bodyPr>
          <a:lstStyle/>
          <a:p>
            <a:pPr algn="r" defTabSz="371111" hangingPunct="0">
              <a:lnSpc>
                <a:spcPct val="90000"/>
              </a:lnSpc>
              <a:defRPr sz="900" b="0">
                <a:solidFill>
                  <a:srgbClr val="000000"/>
                </a:solidFill>
              </a:defRPr>
            </a:pPr>
            <a:r>
              <a:rPr lang="de-DE" sz="1200" kern="0" dirty="0" smtClean="0">
                <a:solidFill>
                  <a:srgbClr val="000000"/>
                </a:solidFill>
                <a:latin typeface="Open Sans" charset="0"/>
                <a:ea typeface="Open Sans" charset="0"/>
                <a:cs typeface="Open Sans" charset="0"/>
                <a:sym typeface="Source Sans Pro"/>
              </a:rPr>
              <a:t>©</a:t>
            </a:r>
            <a:r>
              <a:rPr lang="en-US" sz="1200" kern="0" dirty="0" smtClean="0">
                <a:solidFill>
                  <a:srgbClr val="000000"/>
                </a:solidFill>
                <a:latin typeface="Open Sans" charset="0"/>
                <a:ea typeface="Open Sans" charset="0"/>
                <a:cs typeface="Open Sans" charset="0"/>
                <a:sym typeface="Source Sans Pro"/>
              </a:rPr>
              <a:t> Helena Jambor </a:t>
            </a:r>
          </a:p>
        </p:txBody>
      </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1429" y="1554262"/>
            <a:ext cx="1888082" cy="547289"/>
          </a:xfrm>
          <a:prstGeom prst="rect">
            <a:avLst/>
          </a:prstGeom>
        </p:spPr>
      </p:pic>
      <p:grpSp>
        <p:nvGrpSpPr>
          <p:cNvPr id="16" name="Group 15"/>
          <p:cNvGrpSpPr/>
          <p:nvPr/>
        </p:nvGrpSpPr>
        <p:grpSpPr>
          <a:xfrm>
            <a:off x="7382755" y="4326981"/>
            <a:ext cx="1320694" cy="899808"/>
            <a:chOff x="10154801" y="642026"/>
            <a:chExt cx="2063139" cy="1405645"/>
          </a:xfrm>
        </p:grpSpPr>
        <p:pic>
          <p:nvPicPr>
            <p:cNvPr id="47"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4861" t="17287" r="66551" b="27091"/>
            <a:stretch/>
          </p:blipFill>
          <p:spPr>
            <a:xfrm>
              <a:off x="11000743" y="642026"/>
              <a:ext cx="1217197" cy="1405645"/>
            </a:xfrm>
            <a:prstGeom prst="rect">
              <a:avLst/>
            </a:prstGeom>
          </p:spPr>
        </p:pic>
        <p:sp>
          <p:nvSpPr>
            <p:cNvPr id="9" name="TextBox 8"/>
            <p:cNvSpPr txBox="1"/>
            <p:nvPr/>
          </p:nvSpPr>
          <p:spPr>
            <a:xfrm>
              <a:off x="10154801" y="744372"/>
              <a:ext cx="2042807" cy="1105832"/>
            </a:xfrm>
            <a:prstGeom prst="rect">
              <a:avLst/>
            </a:prstGeom>
            <a:noFill/>
          </p:spPr>
          <p:txBody>
            <a:bodyPr wrap="square" rtlCol="0">
              <a:spAutoFit/>
            </a:bodyPr>
            <a:lstStyle/>
            <a:p>
              <a:r>
                <a:rPr lang="en-US" sz="3200" b="1" dirty="0" smtClean="0">
                  <a:sym typeface="Wingdings"/>
                </a:rPr>
                <a:t></a:t>
              </a:r>
              <a:r>
                <a:rPr lang="en-US" sz="4000" b="1" dirty="0" smtClean="0">
                  <a:sym typeface="Wingdings"/>
                </a:rPr>
                <a:t> </a:t>
              </a:r>
              <a:endParaRPr lang="en-US" b="1" dirty="0"/>
            </a:p>
          </p:txBody>
        </p:sp>
      </p:gr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r="28484"/>
          <a:stretch/>
        </p:blipFill>
        <p:spPr>
          <a:xfrm>
            <a:off x="6828254" y="2679307"/>
            <a:ext cx="2269212" cy="1169106"/>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r="45345"/>
          <a:stretch/>
        </p:blipFill>
        <p:spPr>
          <a:xfrm>
            <a:off x="3211200" y="2612920"/>
            <a:ext cx="926010" cy="723613"/>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7577" y="3517557"/>
            <a:ext cx="1688082" cy="77438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2862" y="1143206"/>
            <a:ext cx="1392797" cy="1300660"/>
          </a:xfrm>
          <a:prstGeom prst="rect">
            <a:avLst/>
          </a:prstGeom>
        </p:spPr>
      </p:pic>
      <p:sp>
        <p:nvSpPr>
          <p:cNvPr id="26" name="TextBox 25"/>
          <p:cNvSpPr txBox="1"/>
          <p:nvPr/>
        </p:nvSpPr>
        <p:spPr>
          <a:xfrm>
            <a:off x="888999" y="1583605"/>
            <a:ext cx="3519861" cy="369332"/>
          </a:xfrm>
          <a:prstGeom prst="rect">
            <a:avLst/>
          </a:prstGeom>
          <a:noFill/>
        </p:spPr>
        <p:txBody>
          <a:bodyPr wrap="square" rtlCol="0">
            <a:spAutoFit/>
          </a:bodyPr>
          <a:lstStyle/>
          <a:p>
            <a:r>
              <a:rPr lang="en-US" dirty="0" smtClean="0">
                <a:solidFill>
                  <a:prstClr val="black"/>
                </a:solidFill>
              </a:rPr>
              <a:t>Pick suitable chart type</a:t>
            </a:r>
            <a:endParaRPr lang="en-US" dirty="0">
              <a:solidFill>
                <a:prstClr val="black"/>
              </a:solidFill>
            </a:endParaRPr>
          </a:p>
        </p:txBody>
      </p:sp>
      <p:sp>
        <p:nvSpPr>
          <p:cNvPr id="22" name="Rectangle 21"/>
          <p:cNvSpPr/>
          <p:nvPr/>
        </p:nvSpPr>
        <p:spPr>
          <a:xfrm>
            <a:off x="3424136" y="6284068"/>
            <a:ext cx="711523" cy="48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787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ular Callout 7"/>
          <p:cNvSpPr/>
          <p:nvPr/>
        </p:nvSpPr>
        <p:spPr>
          <a:xfrm>
            <a:off x="576263" y="1141580"/>
            <a:ext cx="6468773" cy="3110612"/>
          </a:xfrm>
          <a:prstGeom prst="wedgeRectCallout">
            <a:avLst>
              <a:gd name="adj1" fmla="val -5538"/>
              <a:gd name="adj2" fmla="val 96603"/>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100" dirty="0" smtClean="0">
                <a:solidFill>
                  <a:prstClr val="black"/>
                </a:solidFill>
              </a:rPr>
              <a:t>In less than </a:t>
            </a:r>
            <a:r>
              <a:rPr lang="en-US" sz="2100" dirty="0" smtClean="0">
                <a:solidFill>
                  <a:prstClr val="black"/>
                </a:solidFill>
              </a:rPr>
              <a:t>0.3 </a:t>
            </a:r>
            <a:r>
              <a:rPr lang="en-US" sz="2100" dirty="0" smtClean="0">
                <a:solidFill>
                  <a:prstClr val="black"/>
                </a:solidFill>
              </a:rPr>
              <a:t>seconds we see:</a:t>
            </a:r>
          </a:p>
          <a:p>
            <a:pPr marL="742950" indent="-742950">
              <a:buFontTx/>
              <a:buAutoNum type="arabicParenR"/>
            </a:pPr>
            <a:r>
              <a:rPr lang="en-US" sz="2400" dirty="0" smtClean="0">
                <a:solidFill>
                  <a:prstClr val="black"/>
                </a:solidFill>
              </a:rPr>
              <a:t>Data 		</a:t>
            </a:r>
            <a:r>
              <a:rPr lang="en-US" sz="2400" b="1" dirty="0" smtClean="0">
                <a:solidFill>
                  <a:prstClr val="black"/>
                </a:solidFill>
              </a:rPr>
              <a:t>Letters</a:t>
            </a:r>
          </a:p>
          <a:p>
            <a:pPr marL="742950" indent="-742950">
              <a:buFontTx/>
              <a:buAutoNum type="arabicParenR"/>
            </a:pPr>
            <a:r>
              <a:rPr lang="en-US" sz="2400" dirty="0">
                <a:solidFill>
                  <a:prstClr val="black"/>
                </a:solidFill>
              </a:rPr>
              <a:t>C</a:t>
            </a:r>
            <a:r>
              <a:rPr lang="en-US" sz="2400" dirty="0" smtClean="0">
                <a:solidFill>
                  <a:prstClr val="black"/>
                </a:solidFill>
              </a:rPr>
              <a:t>ontent 		</a:t>
            </a:r>
            <a:r>
              <a:rPr lang="en-US" sz="2400" b="1" dirty="0" smtClean="0">
                <a:solidFill>
                  <a:prstClr val="black"/>
                </a:solidFill>
              </a:rPr>
              <a:t>KZR QBT SGN</a:t>
            </a:r>
            <a:endParaRPr lang="en-US" sz="2400" b="1" dirty="0">
              <a:solidFill>
                <a:prstClr val="black"/>
              </a:solidFill>
            </a:endParaRPr>
          </a:p>
          <a:p>
            <a:pPr marL="742950" indent="-742950">
              <a:buFontTx/>
              <a:buAutoNum type="arabicParenR"/>
            </a:pPr>
            <a:r>
              <a:rPr lang="en-US" sz="2400" dirty="0">
                <a:solidFill>
                  <a:prstClr val="black"/>
                </a:solidFill>
              </a:rPr>
              <a:t>C</a:t>
            </a:r>
            <a:r>
              <a:rPr lang="en-US" sz="2400" dirty="0" smtClean="0">
                <a:solidFill>
                  <a:prstClr val="black"/>
                </a:solidFill>
              </a:rPr>
              <a:t>olor		</a:t>
            </a:r>
            <a:r>
              <a:rPr lang="en-US" sz="2400" b="1" dirty="0" smtClean="0">
                <a:solidFill>
                  <a:prstClr val="black"/>
                </a:solidFill>
              </a:rPr>
              <a:t>White text on black</a:t>
            </a:r>
          </a:p>
          <a:p>
            <a:pPr marL="742950" indent="-742950">
              <a:buFontTx/>
              <a:buAutoNum type="arabicParenR"/>
            </a:pPr>
            <a:r>
              <a:rPr lang="en-US" sz="2400" dirty="0">
                <a:solidFill>
                  <a:prstClr val="black"/>
                </a:solidFill>
              </a:rPr>
              <a:t>L</a:t>
            </a:r>
            <a:r>
              <a:rPr lang="en-US" sz="2400" dirty="0" smtClean="0">
                <a:solidFill>
                  <a:prstClr val="black"/>
                </a:solidFill>
              </a:rPr>
              <a:t>ayout		</a:t>
            </a:r>
            <a:r>
              <a:rPr lang="en-US" sz="2400" b="1" dirty="0" smtClean="0">
                <a:solidFill>
                  <a:prstClr val="black"/>
                </a:solidFill>
              </a:rPr>
              <a:t>3 rows, 3 columns</a:t>
            </a:r>
          </a:p>
        </p:txBody>
      </p:sp>
      <p:sp>
        <p:nvSpPr>
          <p:cNvPr id="10" name="Title 1"/>
          <p:cNvSpPr txBox="1">
            <a:spLocks/>
          </p:cNvSpPr>
          <p:nvPr/>
        </p:nvSpPr>
        <p:spPr>
          <a:xfrm>
            <a:off x="576263" y="303428"/>
            <a:ext cx="8431550" cy="874951"/>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smtClean="0">
                <a:solidFill>
                  <a:prstClr val="black"/>
                </a:solidFill>
                <a:latin typeface="Courier" charset="0"/>
                <a:ea typeface="Courier" charset="0"/>
                <a:cs typeface="Courier" charset="0"/>
              </a:rPr>
              <a:t>1. </a:t>
            </a:r>
            <a:r>
              <a:rPr lang="en-US" sz="3200" dirty="0" smtClean="0">
                <a:solidFill>
                  <a:prstClr val="black"/>
                </a:solidFill>
                <a:latin typeface="Courier" charset="0"/>
                <a:ea typeface="Courier" charset="0"/>
                <a:cs typeface="Courier" charset="0"/>
              </a:rPr>
              <a:t>Visual </a:t>
            </a:r>
            <a:r>
              <a:rPr lang="en-US" sz="3200" dirty="0" smtClean="0">
                <a:solidFill>
                  <a:prstClr val="black"/>
                </a:solidFill>
                <a:latin typeface="Courier" charset="0"/>
                <a:ea typeface="Courier" charset="0"/>
                <a:cs typeface="Courier" charset="0"/>
              </a:rPr>
              <a:t>perception is immediate </a:t>
            </a:r>
            <a:endParaRPr lang="en-US" sz="3200" dirty="0">
              <a:solidFill>
                <a:prstClr val="black"/>
              </a:solidFill>
              <a:latin typeface="Courier" charset="0"/>
              <a:ea typeface="Courier" charset="0"/>
              <a:cs typeface="Courier" charset="0"/>
            </a:endParaRPr>
          </a:p>
        </p:txBody>
      </p:sp>
      <p:grpSp>
        <p:nvGrpSpPr>
          <p:cNvPr id="5" name="Group 4"/>
          <p:cNvGrpSpPr/>
          <p:nvPr/>
        </p:nvGrpSpPr>
        <p:grpSpPr>
          <a:xfrm>
            <a:off x="3296548" y="3217863"/>
            <a:ext cx="3786171" cy="2821635"/>
            <a:chOff x="3296548" y="3467193"/>
            <a:chExt cx="3786171" cy="2821635"/>
          </a:xfrm>
        </p:grpSpPr>
        <p:sp>
          <p:nvSpPr>
            <p:cNvPr id="4" name="Oval 3"/>
            <p:cNvSpPr/>
            <p:nvPr/>
          </p:nvSpPr>
          <p:spPr>
            <a:xfrm>
              <a:off x="3296548" y="3517202"/>
              <a:ext cx="1054798" cy="10547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prstClr val="white"/>
                  </a:solidFill>
                </a:rPr>
                <a:t>K</a:t>
              </a:r>
              <a:endParaRPr lang="en-US" sz="6000" dirty="0">
                <a:solidFill>
                  <a:prstClr val="white"/>
                </a:solidFill>
              </a:endParaRPr>
            </a:p>
          </p:txBody>
        </p:sp>
        <p:sp>
          <p:nvSpPr>
            <p:cNvPr id="11" name="Oval 10"/>
            <p:cNvSpPr/>
            <p:nvPr/>
          </p:nvSpPr>
          <p:spPr>
            <a:xfrm>
              <a:off x="3435243" y="4827370"/>
              <a:ext cx="795663" cy="7956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prstClr val="white"/>
                  </a:solidFill>
                </a:rPr>
                <a:t>Q</a:t>
              </a:r>
              <a:endParaRPr lang="en-US" sz="4000" dirty="0">
                <a:solidFill>
                  <a:prstClr val="white"/>
                </a:solidFill>
              </a:endParaRPr>
            </a:p>
          </p:txBody>
        </p:sp>
        <p:sp>
          <p:nvSpPr>
            <p:cNvPr id="12" name="Oval 11"/>
            <p:cNvSpPr/>
            <p:nvPr/>
          </p:nvSpPr>
          <p:spPr>
            <a:xfrm>
              <a:off x="6287056" y="4956937"/>
              <a:ext cx="536527" cy="5365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prstClr val="white"/>
                  </a:solidFill>
                </a:rPr>
                <a:t>T</a:t>
              </a:r>
              <a:endParaRPr lang="en-US" sz="3000" dirty="0">
                <a:solidFill>
                  <a:prstClr val="white"/>
                </a:solidFill>
              </a:endParaRPr>
            </a:p>
          </p:txBody>
        </p:sp>
        <p:sp>
          <p:nvSpPr>
            <p:cNvPr id="13" name="Oval 12"/>
            <p:cNvSpPr>
              <a:spLocks noChangeAspect="1"/>
            </p:cNvSpPr>
            <p:nvPr/>
          </p:nvSpPr>
          <p:spPr>
            <a:xfrm>
              <a:off x="5085942" y="6108828"/>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4643393" y="3467193"/>
              <a:ext cx="1054798" cy="10547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prstClr val="white"/>
                  </a:solidFill>
                </a:rPr>
                <a:t>Z</a:t>
              </a:r>
              <a:endParaRPr lang="en-US" sz="6000" dirty="0">
                <a:solidFill>
                  <a:prstClr val="white"/>
                </a:solidFill>
              </a:endParaRPr>
            </a:p>
          </p:txBody>
        </p:sp>
        <p:sp>
          <p:nvSpPr>
            <p:cNvPr id="15" name="Oval 14"/>
            <p:cNvSpPr/>
            <p:nvPr/>
          </p:nvSpPr>
          <p:spPr>
            <a:xfrm>
              <a:off x="4643393" y="4652249"/>
              <a:ext cx="1054798" cy="10547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prstClr val="white"/>
                  </a:solidFill>
                </a:rPr>
                <a:t>B</a:t>
              </a:r>
              <a:endParaRPr lang="en-US" sz="6000" dirty="0">
                <a:solidFill>
                  <a:prstClr val="white"/>
                </a:solidFill>
              </a:endParaRPr>
            </a:p>
          </p:txBody>
        </p:sp>
        <p:sp>
          <p:nvSpPr>
            <p:cNvPr id="16" name="Oval 15"/>
            <p:cNvSpPr/>
            <p:nvPr/>
          </p:nvSpPr>
          <p:spPr>
            <a:xfrm>
              <a:off x="6027921" y="3467193"/>
              <a:ext cx="1054798" cy="10547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prstClr val="white"/>
                  </a:solidFill>
                </a:rPr>
                <a:t>R</a:t>
              </a:r>
              <a:endParaRPr lang="en-US" sz="6000" dirty="0">
                <a:solidFill>
                  <a:prstClr val="white"/>
                </a:solidFill>
              </a:endParaRPr>
            </a:p>
          </p:txBody>
        </p:sp>
        <p:sp>
          <p:nvSpPr>
            <p:cNvPr id="17" name="Oval 16"/>
            <p:cNvSpPr>
              <a:spLocks noChangeAspect="1"/>
            </p:cNvSpPr>
            <p:nvPr/>
          </p:nvSpPr>
          <p:spPr>
            <a:xfrm>
              <a:off x="6465319" y="6072053"/>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a:spLocks noChangeAspect="1"/>
            </p:cNvSpPr>
            <p:nvPr/>
          </p:nvSpPr>
          <p:spPr>
            <a:xfrm>
              <a:off x="3733947" y="6082200"/>
              <a:ext cx="180000"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0423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200" dirty="0" smtClean="0"/>
              <a:t>2. Visual </a:t>
            </a:r>
            <a:r>
              <a:rPr lang="en-US" sz="3200" dirty="0" smtClean="0"/>
              <a:t>perception is innate</a:t>
            </a:r>
            <a:endParaRPr lang="en-US" sz="3200" dirty="0"/>
          </a:p>
        </p:txBody>
      </p:sp>
      <p:sp>
        <p:nvSpPr>
          <p:cNvPr id="3" name="Content Placeholder 2"/>
          <p:cNvSpPr>
            <a:spLocks noGrp="1"/>
          </p:cNvSpPr>
          <p:nvPr>
            <p:ph idx="1"/>
          </p:nvPr>
        </p:nvSpPr>
        <p:spPr/>
        <p:txBody>
          <a:bodyPr/>
          <a:lstStyle/>
          <a:p>
            <a:r>
              <a:rPr lang="en-US" dirty="0" smtClean="0"/>
              <a:t>We use eye to compare</a:t>
            </a:r>
            <a:r>
              <a:rPr lang="mr-IN" dirty="0" smtClean="0"/>
              <a:t>…</a:t>
            </a:r>
            <a:endParaRPr lang="en-US" dirty="0"/>
          </a:p>
        </p:txBody>
      </p:sp>
      <p:pic>
        <p:nvPicPr>
          <p:cNvPr id="1028" name="Picture 4" descr="ig and small ice cream cones | We make it all b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0441" y="1901879"/>
            <a:ext cx="2928883" cy="326553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140232" y="2031422"/>
            <a:ext cx="2331105" cy="3430828"/>
            <a:chOff x="588418" y="2182840"/>
            <a:chExt cx="2331105" cy="3430828"/>
          </a:xfrm>
        </p:grpSpPr>
        <p:cxnSp>
          <p:nvCxnSpPr>
            <p:cNvPr id="19" name="Straight Connector 18"/>
            <p:cNvCxnSpPr/>
            <p:nvPr/>
          </p:nvCxnSpPr>
          <p:spPr>
            <a:xfrm>
              <a:off x="588418" y="5106576"/>
              <a:ext cx="2269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8418" y="2767587"/>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8418" y="3352334"/>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8418" y="4521828"/>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418" y="3937081"/>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8418" y="2182840"/>
              <a:ext cx="2269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7241" y="5244336"/>
              <a:ext cx="1097280" cy="369332"/>
            </a:xfrm>
            <a:prstGeom prst="rect">
              <a:avLst/>
            </a:prstGeom>
            <a:noFill/>
          </p:spPr>
          <p:txBody>
            <a:bodyPr wrap="square" rtlCol="0">
              <a:spAutoFit/>
            </a:bodyPr>
            <a:lstStyle/>
            <a:p>
              <a:r>
                <a:rPr lang="en-US" dirty="0" err="1" smtClean="0">
                  <a:solidFill>
                    <a:prstClr val="black"/>
                  </a:solidFill>
                </a:rPr>
                <a:t>Yummi</a:t>
              </a:r>
              <a:r>
                <a:rPr lang="en-US" dirty="0" smtClean="0">
                  <a:solidFill>
                    <a:prstClr val="black"/>
                  </a:solidFill>
                </a:rPr>
                <a:t>! </a:t>
              </a:r>
              <a:endParaRPr lang="en-US" dirty="0">
                <a:solidFill>
                  <a:prstClr val="black"/>
                </a:solidFill>
              </a:endParaRPr>
            </a:p>
          </p:txBody>
        </p:sp>
        <p:sp>
          <p:nvSpPr>
            <p:cNvPr id="29" name="TextBox 28"/>
            <p:cNvSpPr txBox="1"/>
            <p:nvPr/>
          </p:nvSpPr>
          <p:spPr>
            <a:xfrm>
              <a:off x="1822243" y="5244336"/>
              <a:ext cx="1097280" cy="369332"/>
            </a:xfrm>
            <a:prstGeom prst="rect">
              <a:avLst/>
            </a:prstGeom>
            <a:noFill/>
          </p:spPr>
          <p:txBody>
            <a:bodyPr wrap="square" rtlCol="0">
              <a:spAutoFit/>
            </a:bodyPr>
            <a:lstStyle/>
            <a:p>
              <a:r>
                <a:rPr lang="en-US" dirty="0" smtClean="0">
                  <a:solidFill>
                    <a:prstClr val="black"/>
                  </a:solidFill>
                </a:rPr>
                <a:t>Too much</a:t>
              </a:r>
              <a:endParaRPr lang="en-US" dirty="0">
                <a:solidFill>
                  <a:prstClr val="black"/>
                </a:solidFill>
              </a:endParaRPr>
            </a:p>
          </p:txBody>
        </p:sp>
      </p:grpSp>
    </p:spTree>
    <p:extLst>
      <p:ext uri="{BB962C8B-B14F-4D97-AF65-F5344CB8AC3E}">
        <p14:creationId xmlns:p14="http://schemas.microsoft.com/office/powerpoint/2010/main" val="20740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4598"/>
            <a:ext cx="7886700" cy="662562"/>
          </a:xfrm>
        </p:spPr>
        <p:txBody>
          <a:bodyPr anchor="t">
            <a:normAutofit/>
          </a:bodyPr>
          <a:lstStyle/>
          <a:p>
            <a:r>
              <a:rPr lang="en-US" sz="3200" dirty="0" smtClean="0"/>
              <a:t>3. Visualizations </a:t>
            </a:r>
            <a:r>
              <a:rPr lang="en-US" sz="3200" dirty="0" smtClean="0"/>
              <a:t>are learned</a:t>
            </a:r>
            <a:endParaRPr lang="en-US" sz="3200" i="1" dirty="0"/>
          </a:p>
        </p:txBody>
      </p:sp>
      <p:grpSp>
        <p:nvGrpSpPr>
          <p:cNvPr id="21" name="Group 20"/>
          <p:cNvGrpSpPr/>
          <p:nvPr/>
        </p:nvGrpSpPr>
        <p:grpSpPr>
          <a:xfrm>
            <a:off x="3140232" y="2031422"/>
            <a:ext cx="2331105" cy="3430828"/>
            <a:chOff x="588418" y="2182840"/>
            <a:chExt cx="2331105" cy="3430828"/>
          </a:xfrm>
        </p:grpSpPr>
        <p:cxnSp>
          <p:nvCxnSpPr>
            <p:cNvPr id="19" name="Straight Connector 18"/>
            <p:cNvCxnSpPr/>
            <p:nvPr/>
          </p:nvCxnSpPr>
          <p:spPr>
            <a:xfrm>
              <a:off x="588418" y="5106576"/>
              <a:ext cx="2269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8418" y="2767587"/>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88418" y="3352334"/>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88418" y="4521828"/>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418" y="3937081"/>
              <a:ext cx="2269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8418" y="2182840"/>
              <a:ext cx="22692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7241" y="5244336"/>
              <a:ext cx="1097280" cy="369332"/>
            </a:xfrm>
            <a:prstGeom prst="rect">
              <a:avLst/>
            </a:prstGeom>
            <a:noFill/>
          </p:spPr>
          <p:txBody>
            <a:bodyPr wrap="square" rtlCol="0">
              <a:spAutoFit/>
            </a:bodyPr>
            <a:lstStyle/>
            <a:p>
              <a:r>
                <a:rPr lang="en-US" dirty="0" err="1" smtClean="0">
                  <a:solidFill>
                    <a:prstClr val="black"/>
                  </a:solidFill>
                </a:rPr>
                <a:t>Yummi</a:t>
              </a:r>
              <a:r>
                <a:rPr lang="en-US" dirty="0" smtClean="0">
                  <a:solidFill>
                    <a:prstClr val="black"/>
                  </a:solidFill>
                </a:rPr>
                <a:t>! </a:t>
              </a:r>
              <a:endParaRPr lang="en-US" dirty="0">
                <a:solidFill>
                  <a:prstClr val="black"/>
                </a:solidFill>
              </a:endParaRPr>
            </a:p>
          </p:txBody>
        </p:sp>
        <p:sp>
          <p:nvSpPr>
            <p:cNvPr id="29" name="TextBox 28"/>
            <p:cNvSpPr txBox="1"/>
            <p:nvPr/>
          </p:nvSpPr>
          <p:spPr>
            <a:xfrm>
              <a:off x="1822243" y="5244336"/>
              <a:ext cx="1097280" cy="369332"/>
            </a:xfrm>
            <a:prstGeom prst="rect">
              <a:avLst/>
            </a:prstGeom>
            <a:noFill/>
          </p:spPr>
          <p:txBody>
            <a:bodyPr wrap="square" rtlCol="0">
              <a:spAutoFit/>
            </a:bodyPr>
            <a:lstStyle/>
            <a:p>
              <a:r>
                <a:rPr lang="en-US" dirty="0" smtClean="0">
                  <a:solidFill>
                    <a:prstClr val="black"/>
                  </a:solidFill>
                </a:rPr>
                <a:t>Too much</a:t>
              </a:r>
              <a:endParaRPr lang="en-US" dirty="0">
                <a:solidFill>
                  <a:prstClr val="black"/>
                </a:solidFill>
              </a:endParaRPr>
            </a:p>
          </p:txBody>
        </p:sp>
      </p:grpSp>
      <p:grpSp>
        <p:nvGrpSpPr>
          <p:cNvPr id="5" name="Group 4"/>
          <p:cNvGrpSpPr/>
          <p:nvPr/>
        </p:nvGrpSpPr>
        <p:grpSpPr>
          <a:xfrm>
            <a:off x="3220320" y="2031422"/>
            <a:ext cx="1879524" cy="2923736"/>
            <a:chOff x="3220320" y="2031422"/>
            <a:chExt cx="1879524" cy="2923736"/>
          </a:xfrm>
        </p:grpSpPr>
        <p:sp>
          <p:nvSpPr>
            <p:cNvPr id="3" name="Rectangle 2"/>
            <p:cNvSpPr/>
            <p:nvPr/>
          </p:nvSpPr>
          <p:spPr>
            <a:xfrm>
              <a:off x="3220320" y="3200916"/>
              <a:ext cx="740833" cy="17542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4359011" y="2031422"/>
              <a:ext cx="740833" cy="29180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Content Placeholder 2"/>
          <p:cNvSpPr>
            <a:spLocks noGrp="1"/>
          </p:cNvSpPr>
          <p:nvPr>
            <p:ph idx="1"/>
          </p:nvPr>
        </p:nvSpPr>
        <p:spPr>
          <a:xfrm>
            <a:off x="628650" y="1465545"/>
            <a:ext cx="7886700" cy="4711418"/>
          </a:xfrm>
        </p:spPr>
        <p:txBody>
          <a:bodyPr/>
          <a:lstStyle/>
          <a:p>
            <a:r>
              <a:rPr lang="en-US" dirty="0" smtClean="0"/>
              <a:t>We use eye to compare</a:t>
            </a:r>
            <a:r>
              <a:rPr lang="mr-IN" dirty="0" smtClean="0"/>
              <a:t>…</a:t>
            </a:r>
            <a:endParaRPr lang="en-US" dirty="0"/>
          </a:p>
        </p:txBody>
      </p:sp>
    </p:spTree>
    <p:extLst>
      <p:ext uri="{BB962C8B-B14F-4D97-AF65-F5344CB8AC3E}">
        <p14:creationId xmlns:p14="http://schemas.microsoft.com/office/powerpoint/2010/main" val="964413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Visualizations can fail</a:t>
            </a:r>
            <a:endParaRPr lang="en-US" sz="32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5994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1824"/>
          <a:stretch/>
        </p:blipFill>
        <p:spPr>
          <a:xfrm>
            <a:off x="814342" y="1078934"/>
            <a:ext cx="4411953" cy="2814521"/>
          </a:xfrm>
          <a:prstGeom prst="rect">
            <a:avLst/>
          </a:prstGeom>
        </p:spPr>
      </p:pic>
      <p:sp>
        <p:nvSpPr>
          <p:cNvPr id="7" name="TextBox 6"/>
          <p:cNvSpPr txBox="1"/>
          <p:nvPr/>
        </p:nvSpPr>
        <p:spPr>
          <a:xfrm>
            <a:off x="177266" y="6176963"/>
            <a:ext cx="2016579" cy="646331"/>
          </a:xfrm>
          <a:prstGeom prst="rect">
            <a:avLst/>
          </a:prstGeom>
          <a:noFill/>
        </p:spPr>
        <p:txBody>
          <a:bodyPr wrap="square" rtlCol="0">
            <a:spAutoFit/>
          </a:bodyPr>
          <a:lstStyle/>
          <a:p>
            <a:r>
              <a:rPr lang="en-US" i="1" dirty="0" smtClean="0">
                <a:solidFill>
                  <a:schemeClr val="tx1">
                    <a:lumMod val="50000"/>
                    <a:lumOff val="50000"/>
                  </a:schemeClr>
                </a:solidFill>
              </a:rPr>
              <a:t>The White House, Alberto Cairo</a:t>
            </a:r>
            <a:endParaRPr lang="en-US" i="1" dirty="0">
              <a:solidFill>
                <a:schemeClr val="tx1">
                  <a:lumMod val="50000"/>
                  <a:lumOff val="50000"/>
                </a:schemeClr>
              </a:solidFill>
            </a:endParaRPr>
          </a:p>
        </p:txBody>
      </p:sp>
      <p:grpSp>
        <p:nvGrpSpPr>
          <p:cNvPr id="10" name="Group 9"/>
          <p:cNvGrpSpPr/>
          <p:nvPr/>
        </p:nvGrpSpPr>
        <p:grpSpPr>
          <a:xfrm>
            <a:off x="2969964" y="3026179"/>
            <a:ext cx="5944603" cy="3797115"/>
            <a:chOff x="4605548" y="2771545"/>
            <a:chExt cx="4406295" cy="2814521"/>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548" y="2771545"/>
              <a:ext cx="4406295" cy="2814521"/>
            </a:xfrm>
            <a:prstGeom prst="rect">
              <a:avLst/>
            </a:prstGeom>
          </p:spPr>
        </p:pic>
        <p:sp>
          <p:nvSpPr>
            <p:cNvPr id="4" name="TextBox 3"/>
            <p:cNvSpPr txBox="1"/>
            <p:nvPr/>
          </p:nvSpPr>
          <p:spPr>
            <a:xfrm>
              <a:off x="7068458" y="5136123"/>
              <a:ext cx="625114" cy="263191"/>
            </a:xfrm>
            <a:prstGeom prst="rect">
              <a:avLst/>
            </a:prstGeom>
            <a:solidFill>
              <a:srgbClr val="FBFBFB"/>
            </a:solidFill>
          </p:spPr>
          <p:txBody>
            <a:bodyPr wrap="square" rtlCol="0">
              <a:spAutoFit/>
            </a:bodyPr>
            <a:lstStyle/>
            <a:p>
              <a:endParaRPr lang="en-US"/>
            </a:p>
          </p:txBody>
        </p:sp>
        <p:sp>
          <p:nvSpPr>
            <p:cNvPr id="8" name="TextBox 7"/>
            <p:cNvSpPr txBox="1"/>
            <p:nvPr/>
          </p:nvSpPr>
          <p:spPr>
            <a:xfrm>
              <a:off x="7013903" y="5104821"/>
              <a:ext cx="734223" cy="296572"/>
            </a:xfrm>
            <a:prstGeom prst="rect">
              <a:avLst/>
            </a:prstGeom>
            <a:noFill/>
          </p:spPr>
          <p:txBody>
            <a:bodyPr wrap="square" rtlCol="0">
              <a:spAutoFit/>
            </a:bodyPr>
            <a:lstStyle/>
            <a:p>
              <a:r>
                <a:rPr lang="en-US" sz="2000" b="1" dirty="0" smtClean="0">
                  <a:latin typeface="Arial" charset="0"/>
                  <a:ea typeface="Arial" charset="0"/>
                  <a:cs typeface="Arial" charset="0"/>
                </a:rPr>
                <a:t>pen</a:t>
              </a:r>
              <a:r>
                <a:rPr lang="en-US" sz="2000" dirty="0" smtClean="0">
                  <a:latin typeface="Arial" charset="0"/>
                  <a:ea typeface="Arial" charset="0"/>
                  <a:cs typeface="Arial" charset="0"/>
                </a:rPr>
                <a:t>!!</a:t>
              </a:r>
              <a:endParaRPr lang="en-US" sz="2000" dirty="0">
                <a:latin typeface="Arial" charset="0"/>
                <a:ea typeface="Arial" charset="0"/>
                <a:cs typeface="Arial" charset="0"/>
              </a:endParaRPr>
            </a:p>
          </p:txBody>
        </p:sp>
      </p:grpSp>
    </p:spTree>
    <p:extLst>
      <p:ext uri="{BB962C8B-B14F-4D97-AF65-F5344CB8AC3E}">
        <p14:creationId xmlns:p14="http://schemas.microsoft.com/office/powerpoint/2010/main" val="13726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180"/>
          <a:stretch/>
        </p:blipFill>
        <p:spPr>
          <a:xfrm>
            <a:off x="1906621" y="0"/>
            <a:ext cx="5564221" cy="6901670"/>
          </a:xfrm>
          <a:prstGeom prst="rect">
            <a:avLst/>
          </a:prstGeom>
        </p:spPr>
      </p:pic>
    </p:spTree>
    <p:extLst>
      <p:ext uri="{BB962C8B-B14F-4D97-AF65-F5344CB8AC3E}">
        <p14:creationId xmlns:p14="http://schemas.microsoft.com/office/powerpoint/2010/main" val="184448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85EE195-49BC-5E45-8BC0-4F8E2B537108}" vid="{7EC2A517-FD2B-9041-B64D-AEECD1482307}"/>
    </a:ext>
  </a:extLst>
</a:theme>
</file>

<file path=ppt/theme/theme2.xml><?xml version="1.0" encoding="utf-8"?>
<a:theme xmlns:a="http://schemas.openxmlformats.org/drawingml/2006/main" name="1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85EE195-49BC-5E45-8BC0-4F8E2B537108}" vid="{7EC2A517-FD2B-9041-B64D-AEECD1482307}"/>
    </a:ext>
  </a:extLst>
</a:theme>
</file>

<file path=ppt/theme/theme3.xml><?xml version="1.0" encoding="utf-8"?>
<a:theme xmlns:a="http://schemas.openxmlformats.org/drawingml/2006/main" name="2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85EE195-49BC-5E45-8BC0-4F8E2B537108}" vid="{7EC2A517-FD2B-9041-B64D-AEECD1482307}"/>
    </a:ext>
  </a:extLst>
</a:theme>
</file>

<file path=ppt/theme/theme4.xml><?xml version="1.0" encoding="utf-8"?>
<a:theme xmlns:a="http://schemas.openxmlformats.org/drawingml/2006/main" name="3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885EE195-49BC-5E45-8BC0-4F8E2B537108}" vid="{7EC2A517-FD2B-9041-B64D-AEECD148230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4860</TotalTime>
  <Words>952</Words>
  <Application>Microsoft Macintosh PowerPoint</Application>
  <PresentationFormat>On-screen Show (4:3)</PresentationFormat>
  <Paragraphs>196</Paragraphs>
  <Slides>30</Slides>
  <Notes>18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.AppleSystemUIFont</vt:lpstr>
      <vt:lpstr>Calibri</vt:lpstr>
      <vt:lpstr>Calibri Light</vt:lpstr>
      <vt:lpstr>Courier</vt:lpstr>
      <vt:lpstr>Font Awesome 6 Free Solid</vt:lpstr>
      <vt:lpstr>Gill Sans</vt:lpstr>
      <vt:lpstr>Mangal</vt:lpstr>
      <vt:lpstr>Open Sans</vt:lpstr>
      <vt:lpstr>Source Sans Pro</vt:lpstr>
      <vt:lpstr>Wingdings</vt:lpstr>
      <vt:lpstr>Arial</vt:lpstr>
      <vt:lpstr>Theme</vt:lpstr>
      <vt:lpstr>1_Theme</vt:lpstr>
      <vt:lpstr>2_Theme</vt:lpstr>
      <vt:lpstr>3_Theme</vt:lpstr>
      <vt:lpstr>How to not lie  with charts  </vt:lpstr>
      <vt:lpstr>Visualization for…</vt:lpstr>
      <vt:lpstr>K  Z  R Q  B  T S  G  N</vt:lpstr>
      <vt:lpstr>PowerPoint Presentation</vt:lpstr>
      <vt:lpstr>2. Visual perception is innate</vt:lpstr>
      <vt:lpstr>3. Visualizations are learned</vt:lpstr>
      <vt:lpstr>Visualizations can fail</vt:lpstr>
      <vt:lpstr>PowerPoint Presentation</vt:lpstr>
      <vt:lpstr>PowerPoint Presentation</vt:lpstr>
      <vt:lpstr>PowerPoint Presentation</vt:lpstr>
      <vt:lpstr>How to not lie with charts  10 tips</vt:lpstr>
      <vt:lpstr>1. Pick a suitable chart type</vt:lpstr>
      <vt:lpstr>1. Pick a suitable chart type</vt:lpstr>
      <vt:lpstr>2. Avoid 3D charts</vt:lpstr>
      <vt:lpstr>2. Avoid 3D charts</vt:lpstr>
      <vt:lpstr>3. Show your data</vt:lpstr>
      <vt:lpstr>3. Show your data</vt:lpstr>
      <vt:lpstr>PowerPoint Presentation</vt:lpstr>
      <vt:lpstr>4. Indicate missing data</vt:lpstr>
      <vt:lpstr>5. Label</vt:lpstr>
      <vt:lpstr>6. Bar charts need zero-baseline</vt:lpstr>
      <vt:lpstr>6. Bar charts need zero-baseline</vt:lpstr>
      <vt:lpstr>7. Line charts may mislead   with zero-baselines</vt:lpstr>
      <vt:lpstr>8. Think about axis layout</vt:lpstr>
      <vt:lpstr>9. Avoid axis breaks</vt:lpstr>
      <vt:lpstr>10. Pick suitable color</vt:lpstr>
      <vt:lpstr>10. Pick suitable color</vt:lpstr>
      <vt:lpstr>10. Pick suitable color</vt:lpstr>
      <vt:lpstr>10. Pick suitable color</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 Klara Jambor</dc:creator>
  <cp:lastModifiedBy>Helena Klara Jambor</cp:lastModifiedBy>
  <cp:revision>76</cp:revision>
  <cp:lastPrinted>2022-05-31T14:53:38Z</cp:lastPrinted>
  <dcterms:created xsi:type="dcterms:W3CDTF">2021-09-22T06:58:46Z</dcterms:created>
  <dcterms:modified xsi:type="dcterms:W3CDTF">2022-05-31T15:03:22Z</dcterms:modified>
</cp:coreProperties>
</file>