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76" r:id="rId4"/>
    <p:sldId id="277" r:id="rId5"/>
    <p:sldId id="278" r:id="rId6"/>
    <p:sldId id="279" r:id="rId7"/>
    <p:sldId id="280" r:id="rId8"/>
    <p:sldId id="281" r:id="rId9"/>
    <p:sldId id="282" r:id="rId10"/>
    <p:sldId id="283" r:id="rId11"/>
    <p:sldId id="284" r:id="rId12"/>
    <p:sldId id="271" r:id="rId13"/>
    <p:sldId id="286" r:id="rId14"/>
    <p:sldId id="287" r:id="rId15"/>
    <p:sldId id="28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FF02"/>
    <a:srgbClr val="FF0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88"/>
    <p:restoredTop sz="87080"/>
  </p:normalViewPr>
  <p:slideViewPr>
    <p:cSldViewPr snapToGrid="0" snapToObjects="1">
      <p:cViewPr varScale="1">
        <p:scale>
          <a:sx n="117" d="100"/>
          <a:sy n="117" d="100"/>
        </p:scale>
        <p:origin x="8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08A0BC-E644-9743-87D8-20481985938D}" type="datetimeFigureOut">
              <a:rPr lang="sl-SI" smtClean="0"/>
              <a:t>17. 07. 24</a:t>
            </a:fld>
            <a:endParaRPr lang="sl-S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l-S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1997B-B8A2-6944-9BE3-345A15EF07D5}" type="slidenum">
              <a:rPr lang="sl-SI" smtClean="0"/>
              <a:t>‹#›</a:t>
            </a:fld>
            <a:endParaRPr lang="sl-SI"/>
          </a:p>
        </p:txBody>
      </p:sp>
    </p:spTree>
    <p:extLst>
      <p:ext uri="{BB962C8B-B14F-4D97-AF65-F5344CB8AC3E}">
        <p14:creationId xmlns:p14="http://schemas.microsoft.com/office/powerpoint/2010/main" val="1043925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5"/>
          </p:nvPr>
        </p:nvSpPr>
        <p:spPr/>
        <p:txBody>
          <a:bodyPr/>
          <a:lstStyle/>
          <a:p>
            <a:fld id="{20F1997B-B8A2-6944-9BE3-345A15EF07D5}" type="slidenum">
              <a:rPr lang="sl-SI" smtClean="0"/>
              <a:t>12</a:t>
            </a:fld>
            <a:endParaRPr lang="sl-SI"/>
          </a:p>
        </p:txBody>
      </p:sp>
    </p:spTree>
    <p:extLst>
      <p:ext uri="{BB962C8B-B14F-4D97-AF65-F5344CB8AC3E}">
        <p14:creationId xmlns:p14="http://schemas.microsoft.com/office/powerpoint/2010/main" val="1345439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l-SI" dirty="0"/>
          </a:p>
        </p:txBody>
      </p:sp>
      <p:sp>
        <p:nvSpPr>
          <p:cNvPr id="4" name="Slide Number Placeholder 3"/>
          <p:cNvSpPr>
            <a:spLocks noGrp="1"/>
          </p:cNvSpPr>
          <p:nvPr>
            <p:ph type="sldNum" sz="quarter" idx="5"/>
          </p:nvPr>
        </p:nvSpPr>
        <p:spPr/>
        <p:txBody>
          <a:bodyPr/>
          <a:lstStyle/>
          <a:p>
            <a:fld id="{20F1997B-B8A2-6944-9BE3-345A15EF07D5}" type="slidenum">
              <a:rPr lang="sl-SI" smtClean="0"/>
              <a:t>13</a:t>
            </a:fld>
            <a:endParaRPr lang="sl-SI"/>
          </a:p>
        </p:txBody>
      </p:sp>
    </p:spTree>
    <p:extLst>
      <p:ext uri="{BB962C8B-B14F-4D97-AF65-F5344CB8AC3E}">
        <p14:creationId xmlns:p14="http://schemas.microsoft.com/office/powerpoint/2010/main" val="1311302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3A806-AE5C-D641-BF5F-1AA08868B0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775C2161-F550-0B4B-B8D1-3625C4E6F7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8700BC5B-2F75-E349-A099-D498954F4C8F}"/>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5" name="Footer Placeholder 4">
            <a:extLst>
              <a:ext uri="{FF2B5EF4-FFF2-40B4-BE49-F238E27FC236}">
                <a16:creationId xmlns:a16="http://schemas.microsoft.com/office/drawing/2014/main" id="{10C6A126-77CB-8A4D-987B-7BA7190CE8D5}"/>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D383BF5C-7B3F-C24A-AACD-14279BEB261E}"/>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3297585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C3E23-DDE6-E54E-A5DF-C77A0341A1EC}"/>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EE8D831-1C5D-4C40-B907-9F6452516E6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A38B70B7-2B39-2346-BC46-2ACEDF9AF5AD}"/>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5" name="Footer Placeholder 4">
            <a:extLst>
              <a:ext uri="{FF2B5EF4-FFF2-40B4-BE49-F238E27FC236}">
                <a16:creationId xmlns:a16="http://schemas.microsoft.com/office/drawing/2014/main" id="{014383DC-43C8-C648-AD4C-4E728404D087}"/>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9C0F9461-60B0-D04B-ABD4-3F66EBA9D653}"/>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435999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17092C-B57F-DA44-A165-1DE2641002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81FA724B-8F58-194A-A7A5-030274492A0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5A80762-B4A7-9D4E-AC11-8F68F4759EFB}"/>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5" name="Footer Placeholder 4">
            <a:extLst>
              <a:ext uri="{FF2B5EF4-FFF2-40B4-BE49-F238E27FC236}">
                <a16:creationId xmlns:a16="http://schemas.microsoft.com/office/drawing/2014/main" id="{71B53807-A27A-0E49-B084-5A8CE87A3827}"/>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7D9DE0E2-32AE-F64C-A41D-EB7B1F97E450}"/>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53136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20C2F-FAEF-C24F-8AC4-7CDB564CB54E}"/>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C030F59C-A2B7-2B4A-8006-9520597A76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849DE4E5-3E01-8944-8831-C909263BEE57}"/>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5" name="Footer Placeholder 4">
            <a:extLst>
              <a:ext uri="{FF2B5EF4-FFF2-40B4-BE49-F238E27FC236}">
                <a16:creationId xmlns:a16="http://schemas.microsoft.com/office/drawing/2014/main" id="{F61278DA-0FC5-514F-BDAE-CF223FD63D3D}"/>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BBF97C44-9875-EE47-AF80-531C3C22461B}"/>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1826337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3C81D-BCA1-E84C-B839-6D124356A03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8F758CF0-A94C-274F-8E97-2033F2040A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1EC3CB0-BFC9-3F4B-B3A5-B44C27BECC47}"/>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5" name="Footer Placeholder 4">
            <a:extLst>
              <a:ext uri="{FF2B5EF4-FFF2-40B4-BE49-F238E27FC236}">
                <a16:creationId xmlns:a16="http://schemas.microsoft.com/office/drawing/2014/main" id="{E2F8B47A-3937-6A48-B060-2B38CEE9D843}"/>
              </a:ext>
            </a:extLst>
          </p:cNvPr>
          <p:cNvSpPr>
            <a:spLocks noGrp="1"/>
          </p:cNvSpPr>
          <p:nvPr>
            <p:ph type="ftr" sz="quarter" idx="11"/>
          </p:nvPr>
        </p:nvSpPr>
        <p:spPr/>
        <p:txBody>
          <a:bodyPr/>
          <a:lstStyle/>
          <a:p>
            <a:endParaRPr lang="sl-SI"/>
          </a:p>
        </p:txBody>
      </p:sp>
      <p:sp>
        <p:nvSpPr>
          <p:cNvPr id="6" name="Slide Number Placeholder 5">
            <a:extLst>
              <a:ext uri="{FF2B5EF4-FFF2-40B4-BE49-F238E27FC236}">
                <a16:creationId xmlns:a16="http://schemas.microsoft.com/office/drawing/2014/main" id="{0B8949EE-0859-4643-8C7D-849BF1CE166B}"/>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2454749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BC414-1110-7146-9F48-7C05F75D0CD2}"/>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FF2B09CD-72B1-B447-B91C-F6294BD28E7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13E14A5B-349C-744A-A1C7-84FC02ABEB3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21E05E31-AFA8-9A44-8F57-D6CC64B19638}"/>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6" name="Footer Placeholder 5">
            <a:extLst>
              <a:ext uri="{FF2B5EF4-FFF2-40B4-BE49-F238E27FC236}">
                <a16:creationId xmlns:a16="http://schemas.microsoft.com/office/drawing/2014/main" id="{5C57E98B-3B98-204E-876D-C80D36B6C9AF}"/>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B8705326-426A-DA45-AF0D-30985BC1698F}"/>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306224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68E5-F632-6945-B81B-9AB7EA7AC960}"/>
              </a:ext>
            </a:extLst>
          </p:cNvPr>
          <p:cNvSpPr>
            <a:spLocks noGrp="1"/>
          </p:cNvSpPr>
          <p:nvPr>
            <p:ph type="title"/>
          </p:nvPr>
        </p:nvSpPr>
        <p:spPr>
          <a:xfrm>
            <a:off x="839788" y="365125"/>
            <a:ext cx="105156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00D58D5D-F33D-F144-A0C3-3B0C9D963C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89D855B-CC20-0F4F-9E33-BE0B5F23801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598AF7A8-A0F6-3B4E-B26B-6F4A1FB303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BA82028-6B86-1C4A-8994-05933BCCD40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B94E807C-8830-324E-9C19-CF61AF3F3526}"/>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8" name="Footer Placeholder 7">
            <a:extLst>
              <a:ext uri="{FF2B5EF4-FFF2-40B4-BE49-F238E27FC236}">
                <a16:creationId xmlns:a16="http://schemas.microsoft.com/office/drawing/2014/main" id="{0DFD854C-2D4B-214F-8A73-70FF24EC953F}"/>
              </a:ext>
            </a:extLst>
          </p:cNvPr>
          <p:cNvSpPr>
            <a:spLocks noGrp="1"/>
          </p:cNvSpPr>
          <p:nvPr>
            <p:ph type="ftr" sz="quarter" idx="11"/>
          </p:nvPr>
        </p:nvSpPr>
        <p:spPr/>
        <p:txBody>
          <a:bodyPr/>
          <a:lstStyle/>
          <a:p>
            <a:endParaRPr lang="sl-SI"/>
          </a:p>
        </p:txBody>
      </p:sp>
      <p:sp>
        <p:nvSpPr>
          <p:cNvPr id="9" name="Slide Number Placeholder 8">
            <a:extLst>
              <a:ext uri="{FF2B5EF4-FFF2-40B4-BE49-F238E27FC236}">
                <a16:creationId xmlns:a16="http://schemas.microsoft.com/office/drawing/2014/main" id="{133A3531-00D5-374B-BB72-FA718F5993F8}"/>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7712669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FA70D-12CE-7545-8B1A-6381A688068F}"/>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DFBBF90E-6568-0148-A3DA-C4ABAE88827D}"/>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4" name="Footer Placeholder 3">
            <a:extLst>
              <a:ext uri="{FF2B5EF4-FFF2-40B4-BE49-F238E27FC236}">
                <a16:creationId xmlns:a16="http://schemas.microsoft.com/office/drawing/2014/main" id="{DBCD3F41-7156-E648-AB60-371854CDF67F}"/>
              </a:ext>
            </a:extLst>
          </p:cNvPr>
          <p:cNvSpPr>
            <a:spLocks noGrp="1"/>
          </p:cNvSpPr>
          <p:nvPr>
            <p:ph type="ftr" sz="quarter" idx="11"/>
          </p:nvPr>
        </p:nvSpPr>
        <p:spPr/>
        <p:txBody>
          <a:bodyPr/>
          <a:lstStyle/>
          <a:p>
            <a:endParaRPr lang="sl-SI"/>
          </a:p>
        </p:txBody>
      </p:sp>
      <p:sp>
        <p:nvSpPr>
          <p:cNvPr id="5" name="Slide Number Placeholder 4">
            <a:extLst>
              <a:ext uri="{FF2B5EF4-FFF2-40B4-BE49-F238E27FC236}">
                <a16:creationId xmlns:a16="http://schemas.microsoft.com/office/drawing/2014/main" id="{DDDEEA77-DD93-5646-9563-1103B1A86D23}"/>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412794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B7F124-BD08-A448-98BA-300B9C9BE906}"/>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3" name="Footer Placeholder 2">
            <a:extLst>
              <a:ext uri="{FF2B5EF4-FFF2-40B4-BE49-F238E27FC236}">
                <a16:creationId xmlns:a16="http://schemas.microsoft.com/office/drawing/2014/main" id="{918F1026-45D1-B144-94ED-A0EB4E239F8F}"/>
              </a:ext>
            </a:extLst>
          </p:cNvPr>
          <p:cNvSpPr>
            <a:spLocks noGrp="1"/>
          </p:cNvSpPr>
          <p:nvPr>
            <p:ph type="ftr" sz="quarter" idx="11"/>
          </p:nvPr>
        </p:nvSpPr>
        <p:spPr/>
        <p:txBody>
          <a:bodyPr/>
          <a:lstStyle/>
          <a:p>
            <a:endParaRPr lang="sl-SI"/>
          </a:p>
        </p:txBody>
      </p:sp>
      <p:sp>
        <p:nvSpPr>
          <p:cNvPr id="4" name="Slide Number Placeholder 3">
            <a:extLst>
              <a:ext uri="{FF2B5EF4-FFF2-40B4-BE49-F238E27FC236}">
                <a16:creationId xmlns:a16="http://schemas.microsoft.com/office/drawing/2014/main" id="{D5EF2584-ED57-864E-976A-42FF68D57517}"/>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200850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7DDC0-37C0-CC4C-BBF4-1C1BC9871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1B352D5A-42A3-CC4D-9C8C-61C3026D1A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43470CB9-6B75-2944-B604-89283F86E4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C659BE-4EB7-8948-A03B-E4BEB51D51C0}"/>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6" name="Footer Placeholder 5">
            <a:extLst>
              <a:ext uri="{FF2B5EF4-FFF2-40B4-BE49-F238E27FC236}">
                <a16:creationId xmlns:a16="http://schemas.microsoft.com/office/drawing/2014/main" id="{BEBF1F6A-FD3C-0E45-93BC-25F995950F53}"/>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6B0B7935-2CEF-0341-8899-0C0AE68D1D60}"/>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13169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EBCEB-57E2-A540-9944-BC34BBDF3B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E040AD15-2C11-7F46-9409-44902A496C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9CF726EB-3643-304A-BF1E-E9996E43A3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EC6342-49F8-D944-A934-B71BE74D80B4}"/>
              </a:ext>
            </a:extLst>
          </p:cNvPr>
          <p:cNvSpPr>
            <a:spLocks noGrp="1"/>
          </p:cNvSpPr>
          <p:nvPr>
            <p:ph type="dt" sz="half" idx="10"/>
          </p:nvPr>
        </p:nvSpPr>
        <p:spPr/>
        <p:txBody>
          <a:bodyPr/>
          <a:lstStyle/>
          <a:p>
            <a:fld id="{110F7D41-765C-214A-B193-6E33940A7722}" type="datetimeFigureOut">
              <a:rPr lang="sl-SI" smtClean="0"/>
              <a:t>17. 07. 24</a:t>
            </a:fld>
            <a:endParaRPr lang="sl-SI"/>
          </a:p>
        </p:txBody>
      </p:sp>
      <p:sp>
        <p:nvSpPr>
          <p:cNvPr id="6" name="Footer Placeholder 5">
            <a:extLst>
              <a:ext uri="{FF2B5EF4-FFF2-40B4-BE49-F238E27FC236}">
                <a16:creationId xmlns:a16="http://schemas.microsoft.com/office/drawing/2014/main" id="{DE8400F2-018F-8840-8643-585E516818E0}"/>
              </a:ext>
            </a:extLst>
          </p:cNvPr>
          <p:cNvSpPr>
            <a:spLocks noGrp="1"/>
          </p:cNvSpPr>
          <p:nvPr>
            <p:ph type="ftr" sz="quarter" idx="11"/>
          </p:nvPr>
        </p:nvSpPr>
        <p:spPr/>
        <p:txBody>
          <a:bodyPr/>
          <a:lstStyle/>
          <a:p>
            <a:endParaRPr lang="sl-SI"/>
          </a:p>
        </p:txBody>
      </p:sp>
      <p:sp>
        <p:nvSpPr>
          <p:cNvPr id="7" name="Slide Number Placeholder 6">
            <a:extLst>
              <a:ext uri="{FF2B5EF4-FFF2-40B4-BE49-F238E27FC236}">
                <a16:creationId xmlns:a16="http://schemas.microsoft.com/office/drawing/2014/main" id="{C88EFE3F-610F-C645-B18B-22C67182BEEA}"/>
              </a:ext>
            </a:extLst>
          </p:cNvPr>
          <p:cNvSpPr>
            <a:spLocks noGrp="1"/>
          </p:cNvSpPr>
          <p:nvPr>
            <p:ph type="sldNum" sz="quarter" idx="12"/>
          </p:nvPr>
        </p:nvSpPr>
        <p:spPr/>
        <p:txBody>
          <a:bodyPr/>
          <a:lstStyle/>
          <a:p>
            <a:fld id="{E69F8C83-C423-8E4D-AAB4-4B0611137FE6}" type="slidenum">
              <a:rPr lang="sl-SI" smtClean="0"/>
              <a:t>‹#›</a:t>
            </a:fld>
            <a:endParaRPr lang="sl-SI"/>
          </a:p>
        </p:txBody>
      </p:sp>
    </p:spTree>
    <p:extLst>
      <p:ext uri="{BB962C8B-B14F-4D97-AF65-F5344CB8AC3E}">
        <p14:creationId xmlns:p14="http://schemas.microsoft.com/office/powerpoint/2010/main" val="301051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6C7FE4-D311-5B49-9F6D-7FE3D16DEF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a:extLst>
              <a:ext uri="{FF2B5EF4-FFF2-40B4-BE49-F238E27FC236}">
                <a16:creationId xmlns:a16="http://schemas.microsoft.com/office/drawing/2014/main" id="{B0272F62-BE09-0E4C-8265-CF7831A644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A05FF153-FE01-5E4F-9CF6-63A5788CDD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F7D41-765C-214A-B193-6E33940A7722}" type="datetimeFigureOut">
              <a:rPr lang="sl-SI" smtClean="0"/>
              <a:t>17. 07. 24</a:t>
            </a:fld>
            <a:endParaRPr lang="sl-SI"/>
          </a:p>
        </p:txBody>
      </p:sp>
      <p:sp>
        <p:nvSpPr>
          <p:cNvPr id="5" name="Footer Placeholder 4">
            <a:extLst>
              <a:ext uri="{FF2B5EF4-FFF2-40B4-BE49-F238E27FC236}">
                <a16:creationId xmlns:a16="http://schemas.microsoft.com/office/drawing/2014/main" id="{A57FB19E-BBF5-DD49-B516-A546EBAD36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a:extLst>
              <a:ext uri="{FF2B5EF4-FFF2-40B4-BE49-F238E27FC236}">
                <a16:creationId xmlns:a16="http://schemas.microsoft.com/office/drawing/2014/main" id="{F103960A-7D35-2C47-9C8B-C5015AFB71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F8C83-C423-8E4D-AAB4-4B0611137FE6}" type="slidenum">
              <a:rPr lang="sl-SI" smtClean="0"/>
              <a:t>‹#›</a:t>
            </a:fld>
            <a:endParaRPr lang="sl-SI"/>
          </a:p>
        </p:txBody>
      </p:sp>
    </p:spTree>
    <p:extLst>
      <p:ext uri="{BB962C8B-B14F-4D97-AF65-F5344CB8AC3E}">
        <p14:creationId xmlns:p14="http://schemas.microsoft.com/office/powerpoint/2010/main" val="1115306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idih.github.io/agenda/bibl-sl.html#Arun.2010.s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sidih.github.io/agenda/bibl-sl.html#Rosa.2021.sl" TargetMode="External"/><Relationship Id="rId5" Type="http://schemas.openxmlformats.org/officeDocument/2006/relationships/hyperlink" Target="https://sidih.github.io/agenda/bibl-sl.html#Gkoumas.2018.sl" TargetMode="External"/><Relationship Id="rId4" Type="http://schemas.openxmlformats.org/officeDocument/2006/relationships/hyperlink" Target="https://sidih.github.io/agenda/bibl-sl.html#Zhao.2015.s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imno.github.io/Mallet/index" TargetMode="External"/><Relationship Id="rId7" Type="http://schemas.openxmlformats.org/officeDocument/2006/relationships/hyperlink" Target="https://orangedatamining.com/" TargetMode="External"/><Relationship Id="rId2" Type="http://schemas.openxmlformats.org/officeDocument/2006/relationships/hyperlink" Target="https://radimrehurek.com/gensim/" TargetMode="External"/><Relationship Id="rId1" Type="http://schemas.openxmlformats.org/officeDocument/2006/relationships/slideLayout" Target="../slideLayouts/slideLayout2.xml"/><Relationship Id="rId6" Type="http://schemas.openxmlformats.org/officeDocument/2006/relationships/hyperlink" Target="https://mimno.infosci.cornell.edu/jsLDA/jslda.html" TargetMode="External"/><Relationship Id="rId5" Type="http://schemas.openxmlformats.org/officeDocument/2006/relationships/hyperlink" Target="https://voyant.lincsproject.ca/" TargetMode="External"/><Relationship Id="rId4" Type="http://schemas.openxmlformats.org/officeDocument/2006/relationships/hyperlink" Target="https://cran.r-project.org/web/packages/topicmodels/index.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huggingface.co/blog/bertopi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sidih.github.io/agenda/bibl-sl.html#Blei.2003.sl" TargetMode="External"/><Relationship Id="rId2" Type="http://schemas.openxmlformats.org/officeDocument/2006/relationships/hyperlink" Target="https://sidih.github.io/agenda/bibl-sl.html#Pritchard.2000.s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915C180-48A0-11D3-FE98-3F15A034A956}"/>
              </a:ext>
            </a:extLst>
          </p:cNvPr>
          <p:cNvSpPr/>
          <p:nvPr/>
        </p:nvSpPr>
        <p:spPr>
          <a:xfrm>
            <a:off x="0" y="0"/>
            <a:ext cx="12192000" cy="427543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F114AD97-54CF-3048-BE98-506BCE7216DC}"/>
              </a:ext>
            </a:extLst>
          </p:cNvPr>
          <p:cNvSpPr>
            <a:spLocks noGrp="1"/>
          </p:cNvSpPr>
          <p:nvPr>
            <p:ph type="ctrTitle"/>
          </p:nvPr>
        </p:nvSpPr>
        <p:spPr>
          <a:xfrm>
            <a:off x="1524000" y="1122363"/>
            <a:ext cx="9144000" cy="2844156"/>
          </a:xfrm>
        </p:spPr>
        <p:txBody>
          <a:bodyPr>
            <a:normAutofit/>
          </a:bodyPr>
          <a:lstStyle/>
          <a:p>
            <a:r>
              <a:rPr lang="sl-SI" dirty="0">
                <a:solidFill>
                  <a:schemeClr val="bg1"/>
                </a:solidFill>
              </a:rPr>
              <a:t>Latent Dirichlet Allocation</a:t>
            </a:r>
            <a:br>
              <a:rPr lang="sl-SI" dirty="0">
                <a:solidFill>
                  <a:schemeClr val="bg1"/>
                </a:solidFill>
              </a:rPr>
            </a:br>
            <a:r>
              <a:rPr lang="sl-SI" sz="2700" dirty="0">
                <a:solidFill>
                  <a:schemeClr val="bg1"/>
                </a:solidFill>
              </a:rPr>
              <a:t>Simplified explaination of Gibbs Sampling without formulae.</a:t>
            </a:r>
          </a:p>
        </p:txBody>
      </p:sp>
      <p:sp>
        <p:nvSpPr>
          <p:cNvPr id="3" name="Subtitle 2">
            <a:extLst>
              <a:ext uri="{FF2B5EF4-FFF2-40B4-BE49-F238E27FC236}">
                <a16:creationId xmlns:a16="http://schemas.microsoft.com/office/drawing/2014/main" id="{8DADBE43-2F90-B344-A4C3-4170295C8DCF}"/>
              </a:ext>
            </a:extLst>
          </p:cNvPr>
          <p:cNvSpPr>
            <a:spLocks noGrp="1"/>
          </p:cNvSpPr>
          <p:nvPr>
            <p:ph type="subTitle" idx="1"/>
          </p:nvPr>
        </p:nvSpPr>
        <p:spPr>
          <a:xfrm>
            <a:off x="1524000" y="4275437"/>
            <a:ext cx="9144000" cy="1460199"/>
          </a:xfrm>
        </p:spPr>
        <p:txBody>
          <a:bodyPr>
            <a:normAutofit/>
          </a:bodyPr>
          <a:lstStyle/>
          <a:p>
            <a:endParaRPr lang="sl-SI" dirty="0"/>
          </a:p>
          <a:p>
            <a:r>
              <a:rPr lang="sl-SI" dirty="0"/>
              <a:t>dr. Ajda Pretnar Žagar</a:t>
            </a:r>
          </a:p>
          <a:p>
            <a:r>
              <a:rPr lang="sl-SI" dirty="0"/>
              <a:t>Text Mining course</a:t>
            </a:r>
          </a:p>
        </p:txBody>
      </p:sp>
    </p:spTree>
    <p:extLst>
      <p:ext uri="{BB962C8B-B14F-4D97-AF65-F5344CB8AC3E}">
        <p14:creationId xmlns:p14="http://schemas.microsoft.com/office/powerpoint/2010/main" val="1808825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8200" y="1621208"/>
            <a:ext cx="105155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startAt="7"/>
            </a:pPr>
            <a:r>
              <a:rPr lang="sl-SI" sz="2400" dirty="0"/>
              <a:t> Based on the new topic assignment from the table in step 6, the algorithm again updates the document-topic and word-topic tables.</a:t>
            </a:r>
          </a:p>
        </p:txBody>
      </p:sp>
      <p:graphicFrame>
        <p:nvGraphicFramePr>
          <p:cNvPr id="2" name="Content Placeholder 11">
            <a:extLst>
              <a:ext uri="{FF2B5EF4-FFF2-40B4-BE49-F238E27FC236}">
                <a16:creationId xmlns:a16="http://schemas.microsoft.com/office/drawing/2014/main" id="{6EE85AAD-06A5-2DA7-6310-D2C31A4A6D6B}"/>
              </a:ext>
            </a:extLst>
          </p:cNvPr>
          <p:cNvGraphicFramePr>
            <a:graphicFrameLocks noGrp="1"/>
          </p:cNvGraphicFramePr>
          <p:nvPr>
            <p:ph idx="1"/>
            <p:extLst>
              <p:ext uri="{D42A27DB-BD31-4B8C-83A1-F6EECF244321}">
                <p14:modId xmlns:p14="http://schemas.microsoft.com/office/powerpoint/2010/main" val="1062178999"/>
              </p:ext>
            </p:extLst>
          </p:nvPr>
        </p:nvGraphicFramePr>
        <p:xfrm>
          <a:off x="838200" y="2501900"/>
          <a:ext cx="10515596" cy="1854200"/>
        </p:xfrm>
        <a:graphic>
          <a:graphicData uri="http://schemas.openxmlformats.org/drawingml/2006/table">
            <a:tbl>
              <a:tblPr firstRow="1" bandRow="1">
                <a:tableStyleId>{5C22544A-7EE6-4342-B048-85BDC9FD1C3A}</a:tableStyleId>
              </a:tblPr>
              <a:tblGrid>
                <a:gridCol w="1502228">
                  <a:extLst>
                    <a:ext uri="{9D8B030D-6E8A-4147-A177-3AD203B41FA5}">
                      <a16:colId xmlns:a16="http://schemas.microsoft.com/office/drawing/2014/main" val="3044834861"/>
                    </a:ext>
                  </a:extLst>
                </a:gridCol>
                <a:gridCol w="1502228">
                  <a:extLst>
                    <a:ext uri="{9D8B030D-6E8A-4147-A177-3AD203B41FA5}">
                      <a16:colId xmlns:a16="http://schemas.microsoft.com/office/drawing/2014/main" val="2917623395"/>
                    </a:ext>
                  </a:extLst>
                </a:gridCol>
                <a:gridCol w="1502228">
                  <a:extLst>
                    <a:ext uri="{9D8B030D-6E8A-4147-A177-3AD203B41FA5}">
                      <a16:colId xmlns:a16="http://schemas.microsoft.com/office/drawing/2014/main" val="1429059273"/>
                    </a:ext>
                  </a:extLst>
                </a:gridCol>
                <a:gridCol w="910142">
                  <a:extLst>
                    <a:ext uri="{9D8B030D-6E8A-4147-A177-3AD203B41FA5}">
                      <a16:colId xmlns:a16="http://schemas.microsoft.com/office/drawing/2014/main" val="2015246171"/>
                    </a:ext>
                  </a:extLst>
                </a:gridCol>
                <a:gridCol w="2094314">
                  <a:extLst>
                    <a:ext uri="{9D8B030D-6E8A-4147-A177-3AD203B41FA5}">
                      <a16:colId xmlns:a16="http://schemas.microsoft.com/office/drawing/2014/main" val="2153027184"/>
                    </a:ext>
                  </a:extLst>
                </a:gridCol>
                <a:gridCol w="1502228">
                  <a:extLst>
                    <a:ext uri="{9D8B030D-6E8A-4147-A177-3AD203B41FA5}">
                      <a16:colId xmlns:a16="http://schemas.microsoft.com/office/drawing/2014/main" val="3944711593"/>
                    </a:ext>
                  </a:extLst>
                </a:gridCol>
                <a:gridCol w="1502228">
                  <a:extLst>
                    <a:ext uri="{9D8B030D-6E8A-4147-A177-3AD203B41FA5}">
                      <a16:colId xmlns:a16="http://schemas.microsoft.com/office/drawing/2014/main" val="2102124609"/>
                    </a:ext>
                  </a:extLst>
                </a:gridCol>
              </a:tblGrid>
              <a:tr h="370840">
                <a:tc>
                  <a:txBody>
                    <a:bodyPr/>
                    <a:lstStyle/>
                    <a:p>
                      <a:endParaRPr lang="en-SI" dirty="0"/>
                    </a:p>
                  </a:txBody>
                  <a:tcPr/>
                </a:tc>
                <a:tc>
                  <a:txBody>
                    <a:bodyPr/>
                    <a:lstStyle/>
                    <a:p>
                      <a:r>
                        <a:rPr lang="en-GB" dirty="0"/>
                        <a:t>topic</a:t>
                      </a:r>
                      <a:r>
                        <a:rPr lang="en-SI" dirty="0"/>
                        <a:t> 1</a:t>
                      </a:r>
                    </a:p>
                  </a:txBody>
                  <a:tcPr/>
                </a:tc>
                <a:tc>
                  <a:txBody>
                    <a:bodyPr/>
                    <a:lstStyle/>
                    <a:p>
                      <a:r>
                        <a:rPr lang="en-GB" dirty="0"/>
                        <a:t>topic</a:t>
                      </a:r>
                      <a:r>
                        <a:rPr lang="en-SI" dirty="0"/>
                        <a:t> 2</a:t>
                      </a:r>
                    </a:p>
                  </a:txBody>
                  <a:tcPr/>
                </a:tc>
                <a:tc>
                  <a:txBody>
                    <a:bodyPr/>
                    <a:lstStyle/>
                    <a:p>
                      <a:endParaRPr lang="en-SI" dirty="0"/>
                    </a:p>
                  </a:txBody>
                  <a:tcPr>
                    <a:noFill/>
                  </a:tcPr>
                </a:tc>
                <a:tc>
                  <a:txBody>
                    <a:bodyPr/>
                    <a:lstStyle/>
                    <a:p>
                      <a:endParaRPr lang="en-SI" dirty="0"/>
                    </a:p>
                  </a:txBody>
                  <a:tcPr/>
                </a:tc>
                <a:tc>
                  <a:txBody>
                    <a:bodyPr/>
                    <a:lstStyle/>
                    <a:p>
                      <a:r>
                        <a:rPr lang="en-GB" dirty="0"/>
                        <a:t>topic</a:t>
                      </a:r>
                      <a:r>
                        <a:rPr lang="en-SI" dirty="0"/>
                        <a:t> 1</a:t>
                      </a:r>
                    </a:p>
                  </a:txBody>
                  <a:tcPr/>
                </a:tc>
                <a:tc>
                  <a:txBody>
                    <a:bodyPr/>
                    <a:lstStyle/>
                    <a:p>
                      <a:r>
                        <a:rPr lang="en-GB" dirty="0"/>
                        <a:t>topic</a:t>
                      </a:r>
                      <a:r>
                        <a:rPr lang="en-SI" dirty="0"/>
                        <a:t> 2</a:t>
                      </a:r>
                    </a:p>
                  </a:txBody>
                  <a:tcPr/>
                </a:tc>
                <a:extLst>
                  <a:ext uri="{0D108BD9-81ED-4DB2-BD59-A6C34878D82A}">
                    <a16:rowId xmlns:a16="http://schemas.microsoft.com/office/drawing/2014/main" val="1149913683"/>
                  </a:ext>
                </a:extLst>
              </a:tr>
              <a:tr h="370840">
                <a:tc>
                  <a:txBody>
                    <a:bodyPr/>
                    <a:lstStyle/>
                    <a:p>
                      <a:r>
                        <a:rPr lang="en-SI" dirty="0"/>
                        <a:t>DOC1</a:t>
                      </a:r>
                    </a:p>
                  </a:txBody>
                  <a:tcPr/>
                </a:tc>
                <a:tc>
                  <a:txBody>
                    <a:bodyPr/>
                    <a:lstStyle/>
                    <a:p>
                      <a:r>
                        <a:rPr lang="en-SI" dirty="0"/>
                        <a:t>1</a:t>
                      </a:r>
                    </a:p>
                  </a:txBody>
                  <a:tcPr>
                    <a:solidFill>
                      <a:srgbClr val="CCD2D8"/>
                    </a:solidFill>
                  </a:tcPr>
                </a:tc>
                <a:tc>
                  <a:txBody>
                    <a:bodyPr/>
                    <a:lstStyle/>
                    <a:p>
                      <a:r>
                        <a:rPr lang="en-SI" dirty="0"/>
                        <a:t>3</a:t>
                      </a:r>
                    </a:p>
                  </a:txBody>
                  <a:tcPr>
                    <a:solidFill>
                      <a:srgbClr val="FCE3D7"/>
                    </a:solidFill>
                  </a:tcPr>
                </a:tc>
                <a:tc>
                  <a:txBody>
                    <a:bodyPr/>
                    <a:lstStyle/>
                    <a:p>
                      <a:endParaRPr lang="en-SI" dirty="0"/>
                    </a:p>
                  </a:txBody>
                  <a:tcPr>
                    <a:noFill/>
                  </a:tcPr>
                </a:tc>
                <a:tc>
                  <a:txBody>
                    <a:bodyPr/>
                    <a:lstStyle/>
                    <a:p>
                      <a:r>
                        <a:rPr lang="en-SI" dirty="0"/>
                        <a:t>CHOLESTEROL</a:t>
                      </a:r>
                    </a:p>
                  </a:txBody>
                  <a:tcPr/>
                </a:tc>
                <a:tc>
                  <a:txBody>
                    <a:bodyPr/>
                    <a:lstStyle/>
                    <a:p>
                      <a:r>
                        <a:rPr lang="en-SI" dirty="0"/>
                        <a:t>2</a:t>
                      </a:r>
                    </a:p>
                  </a:txBody>
                  <a:tcPr>
                    <a:solidFill>
                      <a:srgbClr val="CCD2D8"/>
                    </a:solidFill>
                  </a:tcPr>
                </a:tc>
                <a:tc>
                  <a:txBody>
                    <a:bodyPr/>
                    <a:lstStyle/>
                    <a:p>
                      <a:r>
                        <a:rPr lang="en-SI" dirty="0"/>
                        <a:t>2</a:t>
                      </a:r>
                    </a:p>
                  </a:txBody>
                  <a:tcPr>
                    <a:solidFill>
                      <a:srgbClr val="FCE3D7"/>
                    </a:solidFill>
                  </a:tcPr>
                </a:tc>
                <a:extLst>
                  <a:ext uri="{0D108BD9-81ED-4DB2-BD59-A6C34878D82A}">
                    <a16:rowId xmlns:a16="http://schemas.microsoft.com/office/drawing/2014/main" val="1220400939"/>
                  </a:ext>
                </a:extLst>
              </a:tr>
              <a:tr h="370840">
                <a:tc>
                  <a:txBody>
                    <a:bodyPr/>
                    <a:lstStyle/>
                    <a:p>
                      <a:r>
                        <a:rPr lang="en-SI" dirty="0"/>
                        <a:t>DOC2</a:t>
                      </a:r>
                    </a:p>
                  </a:txBody>
                  <a:tcPr/>
                </a:tc>
                <a:tc>
                  <a:txBody>
                    <a:bodyPr/>
                    <a:lstStyle/>
                    <a:p>
                      <a:r>
                        <a:rPr lang="en-SI" dirty="0"/>
                        <a:t>3</a:t>
                      </a:r>
                    </a:p>
                  </a:txBody>
                  <a:tcPr/>
                </a:tc>
                <a:tc>
                  <a:txBody>
                    <a:bodyPr/>
                    <a:lstStyle/>
                    <a:p>
                      <a:r>
                        <a:rPr lang="en-SI" dirty="0"/>
                        <a:t>1</a:t>
                      </a:r>
                    </a:p>
                  </a:txBody>
                  <a:tcPr/>
                </a:tc>
                <a:tc>
                  <a:txBody>
                    <a:bodyPr/>
                    <a:lstStyle/>
                    <a:p>
                      <a:endParaRPr lang="en-SI" dirty="0"/>
                    </a:p>
                  </a:txBody>
                  <a:tcPr>
                    <a:noFill/>
                  </a:tcPr>
                </a:tc>
                <a:tc>
                  <a:txBody>
                    <a:bodyPr/>
                    <a:lstStyle/>
                    <a:p>
                      <a:r>
                        <a:rPr lang="en-SI" dirty="0"/>
                        <a:t>HDL</a:t>
                      </a:r>
                    </a:p>
                  </a:txBody>
                  <a:tcPr/>
                </a:tc>
                <a:tc>
                  <a:txBody>
                    <a:bodyPr/>
                    <a:lstStyle/>
                    <a:p>
                      <a:r>
                        <a:rPr lang="en-SI" dirty="0"/>
                        <a:t>2</a:t>
                      </a:r>
                    </a:p>
                  </a:txBody>
                  <a:tcPr/>
                </a:tc>
                <a:tc>
                  <a:txBody>
                    <a:bodyPr/>
                    <a:lstStyle/>
                    <a:p>
                      <a:r>
                        <a:rPr lang="en-SI" dirty="0"/>
                        <a:t>2</a:t>
                      </a:r>
                    </a:p>
                  </a:txBody>
                  <a:tcPr/>
                </a:tc>
                <a:extLst>
                  <a:ext uri="{0D108BD9-81ED-4DB2-BD59-A6C34878D82A}">
                    <a16:rowId xmlns:a16="http://schemas.microsoft.com/office/drawing/2014/main" val="299772013"/>
                  </a:ext>
                </a:extLst>
              </a:tr>
              <a:tr h="370840">
                <a:tc>
                  <a:txBody>
                    <a:bodyPr/>
                    <a:lstStyle/>
                    <a:p>
                      <a:r>
                        <a:rPr lang="en-SI" dirty="0"/>
                        <a:t>DOC3</a:t>
                      </a:r>
                    </a:p>
                  </a:txBody>
                  <a:tcPr/>
                </a:tc>
                <a:tc>
                  <a:txBody>
                    <a:bodyPr/>
                    <a:lstStyle/>
                    <a:p>
                      <a:r>
                        <a:rPr lang="en-SI" dirty="0"/>
                        <a:t>2</a:t>
                      </a:r>
                    </a:p>
                  </a:txBody>
                  <a:tcPr/>
                </a:tc>
                <a:tc>
                  <a:txBody>
                    <a:bodyPr/>
                    <a:lstStyle/>
                    <a:p>
                      <a:r>
                        <a:rPr lang="en-SI" dirty="0"/>
                        <a:t>2</a:t>
                      </a:r>
                    </a:p>
                  </a:txBody>
                  <a:tcPr/>
                </a:tc>
                <a:tc>
                  <a:txBody>
                    <a:bodyPr/>
                    <a:lstStyle/>
                    <a:p>
                      <a:endParaRPr lang="en-SI" dirty="0"/>
                    </a:p>
                  </a:txBody>
                  <a:tcPr>
                    <a:noFill/>
                  </a:tcPr>
                </a:tc>
                <a:tc>
                  <a:txBody>
                    <a:bodyPr/>
                    <a:lstStyle/>
                    <a:p>
                      <a:r>
                        <a:rPr lang="en-SI" dirty="0"/>
                        <a:t>DIET</a:t>
                      </a:r>
                    </a:p>
                  </a:txBody>
                  <a:tcPr/>
                </a:tc>
                <a:tc>
                  <a:txBody>
                    <a:bodyPr/>
                    <a:lstStyle/>
                    <a:p>
                      <a:r>
                        <a:rPr lang="en-SI" dirty="0"/>
                        <a:t>1</a:t>
                      </a:r>
                    </a:p>
                  </a:txBody>
                  <a:tcPr/>
                </a:tc>
                <a:tc>
                  <a:txBody>
                    <a:bodyPr/>
                    <a:lstStyle/>
                    <a:p>
                      <a:r>
                        <a:rPr lang="en-SI" dirty="0"/>
                        <a:t>3</a:t>
                      </a:r>
                    </a:p>
                  </a:txBody>
                  <a:tcPr/>
                </a:tc>
                <a:extLst>
                  <a:ext uri="{0D108BD9-81ED-4DB2-BD59-A6C34878D82A}">
                    <a16:rowId xmlns:a16="http://schemas.microsoft.com/office/drawing/2014/main" val="121917577"/>
                  </a:ext>
                </a:extLst>
              </a:tr>
              <a:tr h="370840">
                <a:tc>
                  <a:txBody>
                    <a:bodyPr/>
                    <a:lstStyle/>
                    <a:p>
                      <a:r>
                        <a:rPr lang="en-SI" dirty="0"/>
                        <a:t>DOC4</a:t>
                      </a:r>
                    </a:p>
                  </a:txBody>
                  <a:tcPr/>
                </a:tc>
                <a:tc>
                  <a:txBody>
                    <a:bodyPr/>
                    <a:lstStyle/>
                    <a:p>
                      <a:r>
                        <a:rPr lang="en-SI" dirty="0"/>
                        <a:t>1</a:t>
                      </a:r>
                    </a:p>
                  </a:txBody>
                  <a:tcPr/>
                </a:tc>
                <a:tc>
                  <a:txBody>
                    <a:bodyPr/>
                    <a:lstStyle/>
                    <a:p>
                      <a:r>
                        <a:rPr lang="en-SI" dirty="0"/>
                        <a:t>3</a:t>
                      </a:r>
                    </a:p>
                  </a:txBody>
                  <a:tcPr/>
                </a:tc>
                <a:tc>
                  <a:txBody>
                    <a:bodyPr/>
                    <a:lstStyle/>
                    <a:p>
                      <a:endParaRPr lang="en-SI" dirty="0"/>
                    </a:p>
                  </a:txBody>
                  <a:tcPr>
                    <a:noFill/>
                  </a:tcPr>
                </a:tc>
                <a:tc>
                  <a:txBody>
                    <a:bodyPr/>
                    <a:lstStyle/>
                    <a:p>
                      <a:r>
                        <a:rPr lang="en-SI" dirty="0"/>
                        <a:t>SMOKING</a:t>
                      </a:r>
                    </a:p>
                  </a:txBody>
                  <a:tcPr/>
                </a:tc>
                <a:tc>
                  <a:txBody>
                    <a:bodyPr/>
                    <a:lstStyle/>
                    <a:p>
                      <a:r>
                        <a:rPr lang="en-SI" dirty="0"/>
                        <a:t>2</a:t>
                      </a:r>
                    </a:p>
                  </a:txBody>
                  <a:tcPr/>
                </a:tc>
                <a:tc>
                  <a:txBody>
                    <a:bodyPr/>
                    <a:lstStyle/>
                    <a:p>
                      <a:r>
                        <a:rPr lang="en-SI" dirty="0"/>
                        <a:t>2</a:t>
                      </a:r>
                    </a:p>
                  </a:txBody>
                  <a:tcPr/>
                </a:tc>
                <a:extLst>
                  <a:ext uri="{0D108BD9-81ED-4DB2-BD59-A6C34878D82A}">
                    <a16:rowId xmlns:a16="http://schemas.microsoft.com/office/drawing/2014/main" val="2701256846"/>
                  </a:ext>
                </a:extLst>
              </a:tr>
            </a:tbl>
          </a:graphicData>
        </a:graphic>
      </p:graphicFrame>
    </p:spTree>
    <p:extLst>
      <p:ext uri="{BB962C8B-B14F-4D97-AF65-F5344CB8AC3E}">
        <p14:creationId xmlns:p14="http://schemas.microsoft.com/office/powerpoint/2010/main" val="1097693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AACB0-0492-FBFB-3DDC-F959FB9892F6}"/>
              </a:ext>
            </a:extLst>
          </p:cNvPr>
          <p:cNvSpPr>
            <a:spLocks noGrp="1"/>
          </p:cNvSpPr>
          <p:nvPr>
            <p:ph idx="1"/>
          </p:nvPr>
        </p:nvSpPr>
        <p:spPr>
          <a:xfrm>
            <a:off x="838200" y="837084"/>
            <a:ext cx="10515600" cy="1262132"/>
          </a:xfrm>
        </p:spPr>
        <p:txBody>
          <a:bodyPr>
            <a:normAutofit/>
          </a:bodyPr>
          <a:lstStyle/>
          <a:p>
            <a:pPr marL="0" indent="0">
              <a:buNone/>
            </a:pPr>
            <a:r>
              <a:rPr lang="en-GB" sz="2400" dirty="0"/>
              <a:t>The process repeats until topic assignments stop changing. The result is a topic model. A topic is represented by a group of words that frequently co-occur in texts.</a:t>
            </a:r>
            <a:endParaRPr lang="sl-SI" sz="2400" dirty="0"/>
          </a:p>
        </p:txBody>
      </p:sp>
      <p:pic>
        <p:nvPicPr>
          <p:cNvPr id="4" name="Picture 3" descr="A screenshot of a computer screen&#10;&#10;Description automatically generated">
            <a:extLst>
              <a:ext uri="{FF2B5EF4-FFF2-40B4-BE49-F238E27FC236}">
                <a16:creationId xmlns:a16="http://schemas.microsoft.com/office/drawing/2014/main" id="{CD11F297-01BD-19DB-701E-4ED9C1C7E8DF}"/>
              </a:ext>
            </a:extLst>
          </p:cNvPr>
          <p:cNvPicPr>
            <a:picLocks noChangeAspect="1"/>
          </p:cNvPicPr>
          <p:nvPr/>
        </p:nvPicPr>
        <p:blipFill>
          <a:blip r:embed="rId2"/>
          <a:stretch>
            <a:fillRect/>
          </a:stretch>
        </p:blipFill>
        <p:spPr>
          <a:xfrm>
            <a:off x="1752947" y="1820920"/>
            <a:ext cx="8686105" cy="4412795"/>
          </a:xfrm>
          <a:prstGeom prst="rect">
            <a:avLst/>
          </a:prstGeom>
        </p:spPr>
      </p:pic>
    </p:spTree>
    <p:extLst>
      <p:ext uri="{BB962C8B-B14F-4D97-AF65-F5344CB8AC3E}">
        <p14:creationId xmlns:p14="http://schemas.microsoft.com/office/powerpoint/2010/main" val="4284141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E69E0EB-9682-B2DD-1369-6C95CC3522AC}"/>
              </a:ext>
            </a:extLst>
          </p:cNvPr>
          <p:cNvSpPr/>
          <p:nvPr/>
        </p:nvSpPr>
        <p:spPr>
          <a:xfrm>
            <a:off x="0" y="0"/>
            <a:ext cx="12192000" cy="16906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C6014BA9-EC19-221E-E7C3-DE091B43D830}"/>
              </a:ext>
            </a:extLst>
          </p:cNvPr>
          <p:cNvSpPr>
            <a:spLocks noGrp="1"/>
          </p:cNvSpPr>
          <p:nvPr>
            <p:ph type="title"/>
          </p:nvPr>
        </p:nvSpPr>
        <p:spPr/>
        <p:txBody>
          <a:bodyPr/>
          <a:lstStyle/>
          <a:p>
            <a:r>
              <a:rPr lang="sl-SI" dirty="0">
                <a:solidFill>
                  <a:schemeClr val="bg1"/>
                </a:solidFill>
              </a:rPr>
              <a:t>Characteristics of LDA</a:t>
            </a:r>
          </a:p>
        </p:txBody>
      </p:sp>
      <p:sp>
        <p:nvSpPr>
          <p:cNvPr id="3" name="Content Placeholder 2">
            <a:extLst>
              <a:ext uri="{FF2B5EF4-FFF2-40B4-BE49-F238E27FC236}">
                <a16:creationId xmlns:a16="http://schemas.microsoft.com/office/drawing/2014/main" id="{376B3C57-4320-9BD2-9F38-782F21771C21}"/>
              </a:ext>
            </a:extLst>
          </p:cNvPr>
          <p:cNvSpPr>
            <a:spLocks noGrp="1"/>
          </p:cNvSpPr>
          <p:nvPr>
            <p:ph idx="1"/>
          </p:nvPr>
        </p:nvSpPr>
        <p:spPr/>
        <p:txBody>
          <a:bodyPr>
            <a:normAutofit fontScale="85000" lnSpcReduction="10000"/>
          </a:bodyPr>
          <a:lstStyle/>
          <a:p>
            <a:r>
              <a:rPr lang="en-GB" dirty="0"/>
              <a:t>Topics are characterized by words that frequently co-occur in texts (a language-independent technique). </a:t>
            </a:r>
          </a:p>
          <a:p>
            <a:r>
              <a:rPr lang="en-GB" dirty="0"/>
              <a:t>Each word can belong to multiple topics, typically with varying probabilities.</a:t>
            </a:r>
            <a:endParaRPr lang="sl-SI" dirty="0"/>
          </a:p>
          <a:p>
            <a:r>
              <a:rPr lang="en-GB" dirty="0"/>
              <a:t>Topics appear with different frequencies in the corpus and are mutually independent.</a:t>
            </a:r>
            <a:endParaRPr lang="sl-SI" dirty="0"/>
          </a:p>
          <a:p>
            <a:r>
              <a:rPr lang="en-GB" dirty="0"/>
              <a:t>The number of topics is predefined. The optimal number of topics for a given text is determined by the ease of defining meaningful themes that are still informative for the research problem at hand. Typically, the number of topics ranges from 5 to 50</a:t>
            </a:r>
            <a:r>
              <a:rPr lang="sl-SI" dirty="0"/>
              <a:t> (</a:t>
            </a:r>
            <a:r>
              <a:rPr lang="sl-SI" dirty="0">
                <a:hlinkClick r:id="rId3" tooltip="Arun R. Suresh V. Veni Madhavan C.  Murthy N. (2010). On finding the natural number of topics with latent dirichlet allocation ..."/>
              </a:rPr>
              <a:t>Arun et al., 2010</a:t>
            </a:r>
            <a:r>
              <a:rPr lang="sl-SI" dirty="0"/>
              <a:t>), </a:t>
            </a:r>
            <a:r>
              <a:rPr lang="en-GB" dirty="0"/>
              <a:t>with many studies opting for 20 topics</a:t>
            </a:r>
            <a:r>
              <a:rPr lang="sl-SI" dirty="0"/>
              <a:t> (</a:t>
            </a:r>
            <a:r>
              <a:rPr lang="sl-SI" dirty="0">
                <a:hlinkClick r:id="rId4" tooltip="Zhao W. Chen J. J. Perkins R. Liu Z. Ge W. Ding Y.  Zou W. (2015). A heuristic approach to determine an appropriate number of t..."/>
              </a:rPr>
              <a:t>Zhao et al., 2015</a:t>
            </a:r>
            <a:r>
              <a:rPr lang="sl-SI" dirty="0"/>
              <a:t>; </a:t>
            </a:r>
            <a:r>
              <a:rPr lang="sl-SI" dirty="0">
                <a:hlinkClick r:id="rId5" tooltip="Gkoumas D. Pontiki M. Papanikolaou K.  Papageorgiou H. (2018). Exploring the Political Agenda of the Greek Parliament Plenary S..."/>
              </a:rPr>
              <a:t>Gkoumas et al., 2018</a:t>
            </a:r>
            <a:r>
              <a:rPr lang="sl-SI" dirty="0"/>
              <a:t>; </a:t>
            </a:r>
            <a:r>
              <a:rPr lang="sl-SI" dirty="0">
                <a:hlinkClick r:id="rId6" tooltip="Rosa A. B. Gudowsky N.  Repo P. (2021). Sensemaking and lensshaping Identifying citizen contributions to foresight through comp..."/>
              </a:rPr>
              <a:t>Rosa et al., 2021</a:t>
            </a:r>
            <a:r>
              <a:rPr lang="sl-SI" dirty="0"/>
              <a:t>).</a:t>
            </a:r>
          </a:p>
          <a:p>
            <a:r>
              <a:rPr lang="en-GB" dirty="0"/>
              <a:t>The order of words within a text is not important (problematic).</a:t>
            </a:r>
          </a:p>
          <a:p>
            <a:r>
              <a:rPr lang="en-GB" dirty="0"/>
              <a:t>The order of texts influences the results</a:t>
            </a:r>
            <a:r>
              <a:rPr lang="sl-SI" dirty="0"/>
              <a:t>.</a:t>
            </a:r>
          </a:p>
          <a:p>
            <a:endParaRPr lang="en-SI" dirty="0"/>
          </a:p>
        </p:txBody>
      </p:sp>
    </p:spTree>
    <p:extLst>
      <p:ext uri="{BB962C8B-B14F-4D97-AF65-F5344CB8AC3E}">
        <p14:creationId xmlns:p14="http://schemas.microsoft.com/office/powerpoint/2010/main" val="622876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EED4285-350D-A738-CF70-CBE04F42D7ED}"/>
              </a:ext>
            </a:extLst>
          </p:cNvPr>
          <p:cNvSpPr/>
          <p:nvPr/>
        </p:nvSpPr>
        <p:spPr>
          <a:xfrm>
            <a:off x="0" y="0"/>
            <a:ext cx="12192000" cy="16906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5F4EF0E3-AD1D-DEDD-C068-DC9620787CB3}"/>
              </a:ext>
            </a:extLst>
          </p:cNvPr>
          <p:cNvSpPr>
            <a:spLocks noGrp="1"/>
          </p:cNvSpPr>
          <p:nvPr>
            <p:ph type="title"/>
          </p:nvPr>
        </p:nvSpPr>
        <p:spPr/>
        <p:txBody>
          <a:bodyPr/>
          <a:lstStyle/>
          <a:p>
            <a:r>
              <a:rPr lang="sl-SI" dirty="0">
                <a:solidFill>
                  <a:schemeClr val="bg1"/>
                </a:solidFill>
              </a:rPr>
              <a:t>Limitations of LDA</a:t>
            </a:r>
          </a:p>
        </p:txBody>
      </p:sp>
      <p:sp>
        <p:nvSpPr>
          <p:cNvPr id="3" name="Content Placeholder 2">
            <a:extLst>
              <a:ext uri="{FF2B5EF4-FFF2-40B4-BE49-F238E27FC236}">
                <a16:creationId xmlns:a16="http://schemas.microsoft.com/office/drawing/2014/main" id="{E0AC4BA6-FEAA-6ACF-B5F7-F75B13F1E89F}"/>
              </a:ext>
            </a:extLst>
          </p:cNvPr>
          <p:cNvSpPr>
            <a:spLocks noGrp="1"/>
          </p:cNvSpPr>
          <p:nvPr>
            <p:ph idx="1"/>
          </p:nvPr>
        </p:nvSpPr>
        <p:spPr/>
        <p:txBody>
          <a:bodyPr>
            <a:normAutofit/>
          </a:bodyPr>
          <a:lstStyle/>
          <a:p>
            <a:r>
              <a:rPr lang="en-GB" sz="2400" dirty="0"/>
              <a:t>LDA requires longer texts to function effectively. It is not suitable for topic modelling of tweets, user comments, or poetry.</a:t>
            </a:r>
            <a:endParaRPr lang="sl-SI" sz="2400" dirty="0"/>
          </a:p>
          <a:p>
            <a:r>
              <a:rPr lang="en-GB" sz="2400" dirty="0"/>
              <a:t>Assumption of independence among words, texts, and topics.</a:t>
            </a:r>
            <a:endParaRPr lang="sl-SI" sz="2400" dirty="0"/>
          </a:p>
          <a:p>
            <a:r>
              <a:rPr lang="en-GB" sz="2400" dirty="0"/>
              <a:t>LDA performs poorly if a text on a particular topic lacks coherence and only mentions it briefly.</a:t>
            </a:r>
            <a:endParaRPr lang="sl-SI" sz="2400" dirty="0"/>
          </a:p>
          <a:p>
            <a:r>
              <a:rPr lang="en-GB" sz="2400" dirty="0"/>
              <a:t>The number of topics must be determined by the researcher's judgment and is typically the result of testing.</a:t>
            </a:r>
            <a:endParaRPr lang="sl-SI" sz="2400" dirty="0"/>
          </a:p>
          <a:p>
            <a:r>
              <a:rPr lang="en-GB" sz="2400" dirty="0"/>
              <a:t>Difficulty in interpreting results of topic modelling. Qualitative reading is essential, and guidelines are necessary for collaborative decision-making.</a:t>
            </a:r>
            <a:endParaRPr lang="sl-SI" sz="2400" dirty="0"/>
          </a:p>
        </p:txBody>
      </p:sp>
    </p:spTree>
    <p:extLst>
      <p:ext uri="{BB962C8B-B14F-4D97-AF65-F5344CB8AC3E}">
        <p14:creationId xmlns:p14="http://schemas.microsoft.com/office/powerpoint/2010/main" val="251099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F95D0CB-6700-3410-8DB9-2B7AA6D99C41}"/>
              </a:ext>
            </a:extLst>
          </p:cNvPr>
          <p:cNvSpPr/>
          <p:nvPr/>
        </p:nvSpPr>
        <p:spPr>
          <a:xfrm>
            <a:off x="0" y="0"/>
            <a:ext cx="12192000" cy="16906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85F38CCC-FA5E-880D-3A0A-EA512D7960BF}"/>
              </a:ext>
            </a:extLst>
          </p:cNvPr>
          <p:cNvSpPr>
            <a:spLocks noGrp="1"/>
          </p:cNvSpPr>
          <p:nvPr>
            <p:ph type="title"/>
          </p:nvPr>
        </p:nvSpPr>
        <p:spPr/>
        <p:txBody>
          <a:bodyPr/>
          <a:lstStyle/>
          <a:p>
            <a:r>
              <a:rPr lang="sl-SI" dirty="0">
                <a:solidFill>
                  <a:schemeClr val="bg1"/>
                </a:solidFill>
              </a:rPr>
              <a:t>LDA tools</a:t>
            </a:r>
          </a:p>
        </p:txBody>
      </p:sp>
      <p:sp>
        <p:nvSpPr>
          <p:cNvPr id="3" name="Content Placeholder 2">
            <a:extLst>
              <a:ext uri="{FF2B5EF4-FFF2-40B4-BE49-F238E27FC236}">
                <a16:creationId xmlns:a16="http://schemas.microsoft.com/office/drawing/2014/main" id="{FB898213-DE4A-3930-82E6-E35A37455C44}"/>
              </a:ext>
            </a:extLst>
          </p:cNvPr>
          <p:cNvSpPr>
            <a:spLocks noGrp="1"/>
          </p:cNvSpPr>
          <p:nvPr>
            <p:ph idx="1"/>
          </p:nvPr>
        </p:nvSpPr>
        <p:spPr/>
        <p:txBody>
          <a:bodyPr>
            <a:normAutofit/>
          </a:bodyPr>
          <a:lstStyle/>
          <a:p>
            <a:pPr marL="0" indent="0">
              <a:buNone/>
            </a:pPr>
            <a:r>
              <a:rPr lang="sl-SI" sz="2400" dirty="0"/>
              <a:t>Programming:</a:t>
            </a:r>
          </a:p>
          <a:p>
            <a:r>
              <a:rPr lang="sl-SI" sz="2400" dirty="0">
                <a:hlinkClick r:id="rId2"/>
              </a:rPr>
              <a:t>Gensim</a:t>
            </a:r>
            <a:r>
              <a:rPr lang="sl-SI" sz="2400" dirty="0"/>
              <a:t>: Python library for topic modelling</a:t>
            </a:r>
          </a:p>
          <a:p>
            <a:r>
              <a:rPr lang="sl-SI" sz="2400" dirty="0">
                <a:hlinkClick r:id="rId3"/>
              </a:rPr>
              <a:t>Mallet</a:t>
            </a:r>
            <a:r>
              <a:rPr lang="sl-SI" sz="2400" dirty="0"/>
              <a:t>: Java-based, popular</a:t>
            </a:r>
          </a:p>
          <a:p>
            <a:r>
              <a:rPr lang="sl-SI" sz="2400" dirty="0">
                <a:hlinkClick r:id="rId4"/>
              </a:rPr>
              <a:t>R</a:t>
            </a:r>
            <a:r>
              <a:rPr lang="sl-SI" sz="2400" dirty="0"/>
              <a:t>: Text Mining package</a:t>
            </a:r>
          </a:p>
          <a:p>
            <a:endParaRPr lang="sl-SI" sz="2400" dirty="0"/>
          </a:p>
          <a:p>
            <a:pPr marL="0" indent="0">
              <a:buNone/>
            </a:pPr>
            <a:r>
              <a:rPr lang="sl-SI" sz="2400" dirty="0"/>
              <a:t>GUI:</a:t>
            </a:r>
          </a:p>
          <a:p>
            <a:r>
              <a:rPr lang="sl-SI" sz="2400" dirty="0">
                <a:hlinkClick r:id="rId5"/>
              </a:rPr>
              <a:t>Voyant Tools</a:t>
            </a:r>
            <a:r>
              <a:rPr lang="sl-SI" sz="2400" dirty="0"/>
              <a:t>: web-based</a:t>
            </a:r>
          </a:p>
          <a:p>
            <a:r>
              <a:rPr lang="sl-SI" sz="2400" dirty="0">
                <a:hlinkClick r:id="rId6"/>
              </a:rPr>
              <a:t>jsLDA</a:t>
            </a:r>
            <a:r>
              <a:rPr lang="sl-SI" sz="2400" dirty="0"/>
              <a:t>: web-based</a:t>
            </a:r>
          </a:p>
          <a:p>
            <a:r>
              <a:rPr lang="sl-SI" sz="2400" dirty="0">
                <a:hlinkClick r:id="rId7"/>
              </a:rPr>
              <a:t>Orange Data Mining</a:t>
            </a:r>
            <a:r>
              <a:rPr lang="sl-SI" sz="2400" dirty="0"/>
              <a:t>: LDA in Text Mining add-on</a:t>
            </a:r>
          </a:p>
        </p:txBody>
      </p:sp>
    </p:spTree>
    <p:extLst>
      <p:ext uri="{BB962C8B-B14F-4D97-AF65-F5344CB8AC3E}">
        <p14:creationId xmlns:p14="http://schemas.microsoft.com/office/powerpoint/2010/main" val="186882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F95D0CB-6700-3410-8DB9-2B7AA6D99C41}"/>
              </a:ext>
            </a:extLst>
          </p:cNvPr>
          <p:cNvSpPr/>
          <p:nvPr/>
        </p:nvSpPr>
        <p:spPr>
          <a:xfrm>
            <a:off x="0" y="0"/>
            <a:ext cx="12192000" cy="16906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85F38CCC-FA5E-880D-3A0A-EA512D7960BF}"/>
              </a:ext>
            </a:extLst>
          </p:cNvPr>
          <p:cNvSpPr>
            <a:spLocks noGrp="1"/>
          </p:cNvSpPr>
          <p:nvPr>
            <p:ph type="title"/>
          </p:nvPr>
        </p:nvSpPr>
        <p:spPr/>
        <p:txBody>
          <a:bodyPr/>
          <a:lstStyle/>
          <a:p>
            <a:r>
              <a:rPr lang="sl-SI" dirty="0">
                <a:solidFill>
                  <a:schemeClr val="bg1"/>
                </a:solidFill>
              </a:rPr>
              <a:t>Beyond LDA</a:t>
            </a:r>
          </a:p>
        </p:txBody>
      </p:sp>
      <p:sp>
        <p:nvSpPr>
          <p:cNvPr id="3" name="Content Placeholder 2">
            <a:extLst>
              <a:ext uri="{FF2B5EF4-FFF2-40B4-BE49-F238E27FC236}">
                <a16:creationId xmlns:a16="http://schemas.microsoft.com/office/drawing/2014/main" id="{FB898213-DE4A-3930-82E6-E35A37455C44}"/>
              </a:ext>
            </a:extLst>
          </p:cNvPr>
          <p:cNvSpPr>
            <a:spLocks noGrp="1"/>
          </p:cNvSpPr>
          <p:nvPr>
            <p:ph idx="1"/>
          </p:nvPr>
        </p:nvSpPr>
        <p:spPr/>
        <p:txBody>
          <a:bodyPr>
            <a:normAutofit/>
          </a:bodyPr>
          <a:lstStyle/>
          <a:p>
            <a:pPr marL="0" indent="0">
              <a:buNone/>
            </a:pPr>
            <a:r>
              <a:rPr lang="sl-SI" sz="2400" dirty="0">
                <a:hlinkClick r:id="rId2"/>
              </a:rPr>
              <a:t>BERTopic</a:t>
            </a:r>
            <a:r>
              <a:rPr lang="sl-SI" sz="2400" dirty="0"/>
              <a:t>: leverages BERT embeddings and HDBSCAN clustering to create coherent topic representations. It integrates the power of transformer models for capturing contextual word embeddings, leading to more accurate and meaningful topic discovery.</a:t>
            </a:r>
          </a:p>
          <a:p>
            <a:endParaRPr lang="sl-SI" sz="2400" dirty="0"/>
          </a:p>
          <a:p>
            <a:pPr marL="0" indent="0">
              <a:buNone/>
            </a:pPr>
            <a:endParaRPr lang="sl-SI" sz="2400" dirty="0"/>
          </a:p>
        </p:txBody>
      </p:sp>
      <p:pic>
        <p:nvPicPr>
          <p:cNvPr id="1026" name="Picture 2">
            <a:extLst>
              <a:ext uri="{FF2B5EF4-FFF2-40B4-BE49-F238E27FC236}">
                <a16:creationId xmlns:a16="http://schemas.microsoft.com/office/drawing/2014/main" id="{3617BD1B-FB76-776A-0DE4-5F49DD4EE1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5750" y="3429000"/>
            <a:ext cx="40005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954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00C1F52-3164-3762-C0A0-6CE1EB9B89DB}"/>
              </a:ext>
            </a:extLst>
          </p:cNvPr>
          <p:cNvSpPr/>
          <p:nvPr/>
        </p:nvSpPr>
        <p:spPr>
          <a:xfrm>
            <a:off x="0" y="0"/>
            <a:ext cx="12192000" cy="16906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DC9B3413-5496-C344-BAD9-50D38A573166}"/>
              </a:ext>
            </a:extLst>
          </p:cNvPr>
          <p:cNvSpPr>
            <a:spLocks noGrp="1"/>
          </p:cNvSpPr>
          <p:nvPr>
            <p:ph type="title"/>
          </p:nvPr>
        </p:nvSpPr>
        <p:spPr/>
        <p:txBody>
          <a:bodyPr/>
          <a:lstStyle/>
          <a:p>
            <a:r>
              <a:rPr lang="sl-SI" dirty="0">
                <a:solidFill>
                  <a:schemeClr val="bg1"/>
                </a:solidFill>
              </a:rPr>
              <a:t>Latent Dirichlet Allocation</a:t>
            </a:r>
          </a:p>
        </p:txBody>
      </p:sp>
      <p:sp>
        <p:nvSpPr>
          <p:cNvPr id="3" name="Content Placeholder 2">
            <a:extLst>
              <a:ext uri="{FF2B5EF4-FFF2-40B4-BE49-F238E27FC236}">
                <a16:creationId xmlns:a16="http://schemas.microsoft.com/office/drawing/2014/main" id="{046DD6C4-2E85-5242-A5B9-CFCF1766F768}"/>
              </a:ext>
            </a:extLst>
          </p:cNvPr>
          <p:cNvSpPr>
            <a:spLocks noGrp="1"/>
          </p:cNvSpPr>
          <p:nvPr>
            <p:ph idx="1"/>
          </p:nvPr>
        </p:nvSpPr>
        <p:spPr/>
        <p:txBody>
          <a:bodyPr>
            <a:normAutofit/>
          </a:bodyPr>
          <a:lstStyle/>
          <a:p>
            <a:r>
              <a:rPr lang="sl-SI" sz="2400" dirty="0"/>
              <a:t>Topic modeling is a text mining technique that elicits topics from documents.</a:t>
            </a:r>
          </a:p>
          <a:p>
            <a:r>
              <a:rPr lang="sl-SI" sz="2400" dirty="0"/>
              <a:t>Latent Dirichlet Allocation (LDA) uses word frequencies to determine topics (</a:t>
            </a:r>
            <a:r>
              <a:rPr lang="sl-SI" sz="2400" dirty="0">
                <a:hlinkClick r:id="rId2" tooltip="Pritchard J. K. Stephens M.  Donnelly P. (2000). Inference of population structure using multilocus genotype data. Genetics 155..."/>
              </a:rPr>
              <a:t>Pritchard idr. 2000</a:t>
            </a:r>
            <a:r>
              <a:rPr lang="sl-SI" sz="2400" dirty="0"/>
              <a:t>, </a:t>
            </a:r>
            <a:r>
              <a:rPr lang="sl-SI" sz="2400" dirty="0">
                <a:hlinkClick r:id="rId3" tooltip="Blei D. M. Ng A. Y.  Jordan M. I. (2003). Latent dirichlet allocation. Journal of Machine Learning Research 3(Jan) 9931022."/>
              </a:rPr>
              <a:t>Blei, Ng in Jordan 2003</a:t>
            </a:r>
            <a:r>
              <a:rPr lang="sl-SI" sz="2400" dirty="0"/>
              <a:t>).</a:t>
            </a:r>
          </a:p>
          <a:p>
            <a:r>
              <a:rPr lang="sl-SI" sz="2400" dirty="0"/>
              <a:t>Base premises:</a:t>
            </a:r>
          </a:p>
          <a:p>
            <a:pPr lvl="1"/>
            <a:r>
              <a:rPr lang="sl-SI" dirty="0"/>
              <a:t>each document is a mixture of a small number of topics</a:t>
            </a:r>
          </a:p>
          <a:p>
            <a:pPr lvl="1"/>
            <a:r>
              <a:rPr lang="sl-SI" dirty="0"/>
              <a:t>presence of the word in the document is directly related to one of the topics</a:t>
            </a:r>
          </a:p>
          <a:p>
            <a:r>
              <a:rPr lang="sl-SI" sz="2400" dirty="0"/>
              <a:t>Generative model (can generate new instances).</a:t>
            </a:r>
          </a:p>
          <a:p>
            <a:r>
              <a:rPr lang="sl-SI" sz="2400" dirty="0"/>
              <a:t>LDA ≠ Linear Discriminant Analysis</a:t>
            </a:r>
          </a:p>
          <a:p>
            <a:pPr marL="0" indent="0">
              <a:buNone/>
            </a:pPr>
            <a:endParaRPr lang="sl-SI" dirty="0"/>
          </a:p>
        </p:txBody>
      </p:sp>
    </p:spTree>
    <p:extLst>
      <p:ext uri="{BB962C8B-B14F-4D97-AF65-F5344CB8AC3E}">
        <p14:creationId xmlns:p14="http://schemas.microsoft.com/office/powerpoint/2010/main" val="669397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B357A1F-6069-8224-E059-B28D6C0C77B4}"/>
              </a:ext>
            </a:extLst>
          </p:cNvPr>
          <p:cNvSpPr/>
          <p:nvPr/>
        </p:nvSpPr>
        <p:spPr>
          <a:xfrm>
            <a:off x="0" y="0"/>
            <a:ext cx="12192000" cy="1690688"/>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Title 1">
            <a:extLst>
              <a:ext uri="{FF2B5EF4-FFF2-40B4-BE49-F238E27FC236}">
                <a16:creationId xmlns:a16="http://schemas.microsoft.com/office/drawing/2014/main" id="{55FB67A1-CA77-FFF7-E89D-B9B25D8D15C8}"/>
              </a:ext>
            </a:extLst>
          </p:cNvPr>
          <p:cNvSpPr>
            <a:spLocks noGrp="1"/>
          </p:cNvSpPr>
          <p:nvPr>
            <p:ph type="title"/>
          </p:nvPr>
        </p:nvSpPr>
        <p:spPr/>
        <p:txBody>
          <a:bodyPr/>
          <a:lstStyle/>
          <a:p>
            <a:r>
              <a:rPr lang="sl-SI" dirty="0">
                <a:solidFill>
                  <a:schemeClr val="bg1"/>
                </a:solidFill>
              </a:rPr>
              <a:t>How LDA works</a:t>
            </a:r>
          </a:p>
        </p:txBody>
      </p:sp>
      <p:sp>
        <p:nvSpPr>
          <p:cNvPr id="5" name="Rectangle 1">
            <a:extLst>
              <a:ext uri="{FF2B5EF4-FFF2-40B4-BE49-F238E27FC236}">
                <a16:creationId xmlns:a16="http://schemas.microsoft.com/office/drawing/2014/main" id="{72E08113-589C-D647-E967-0A872E6AEAC3}"/>
              </a:ext>
            </a:extLst>
          </p:cNvPr>
          <p:cNvSpPr>
            <a:spLocks noChangeArrowheads="1"/>
          </p:cNvSpPr>
          <p:nvPr/>
        </p:nvSpPr>
        <p:spPr bwMode="auto">
          <a:xfrm>
            <a:off x="838200" y="2147932"/>
            <a:ext cx="74226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SI" altLang="en-SI" sz="2400" b="0" i="0" u="none" strike="noStrike" cap="none" normalizeH="0" baseline="0" dirty="0">
                <a:ln>
                  <a:noFill/>
                </a:ln>
                <a:solidFill>
                  <a:schemeClr val="tx1"/>
                </a:solidFill>
                <a:effectLst/>
              </a:rPr>
              <a:t> </a:t>
            </a:r>
            <a:r>
              <a:rPr lang="en-SI" altLang="en-SI" sz="2400" dirty="0"/>
              <a:t>Algorithm first assigns topics to words in the document.</a:t>
            </a:r>
            <a:endParaRPr kumimoji="0" lang="en-SI" altLang="en-SI" sz="2400" b="0" i="0" u="none" strike="noStrike" cap="none" normalizeH="0" baseline="0" dirty="0">
              <a:ln>
                <a:noFill/>
              </a:ln>
              <a:solidFill>
                <a:schemeClr val="tx1"/>
              </a:solidFill>
              <a:effectLst/>
            </a:endParaRPr>
          </a:p>
        </p:txBody>
      </p:sp>
      <p:graphicFrame>
        <p:nvGraphicFramePr>
          <p:cNvPr id="7" name="Table 6">
            <a:extLst>
              <a:ext uri="{FF2B5EF4-FFF2-40B4-BE49-F238E27FC236}">
                <a16:creationId xmlns:a16="http://schemas.microsoft.com/office/drawing/2014/main" id="{E52722C8-8293-5C7E-D3AB-E52FB75B9896}"/>
              </a:ext>
            </a:extLst>
          </p:cNvPr>
          <p:cNvGraphicFramePr>
            <a:graphicFrameLocks noGrp="1"/>
          </p:cNvGraphicFramePr>
          <p:nvPr>
            <p:extLst>
              <p:ext uri="{D42A27DB-BD31-4B8C-83A1-F6EECF244321}">
                <p14:modId xmlns:p14="http://schemas.microsoft.com/office/powerpoint/2010/main" val="2667097919"/>
              </p:ext>
            </p:extLst>
          </p:nvPr>
        </p:nvGraphicFramePr>
        <p:xfrm>
          <a:off x="838200" y="3882887"/>
          <a:ext cx="10515601" cy="1854200"/>
        </p:xfrm>
        <a:graphic>
          <a:graphicData uri="http://schemas.openxmlformats.org/drawingml/2006/table">
            <a:tbl>
              <a:tblPr firstRow="1" bandRow="1">
                <a:tableStyleId>{5C22544A-7EE6-4342-B048-85BDC9FD1C3A}</a:tableStyleId>
              </a:tblPr>
              <a:tblGrid>
                <a:gridCol w="1451610">
                  <a:extLst>
                    <a:ext uri="{9D8B030D-6E8A-4147-A177-3AD203B41FA5}">
                      <a16:colId xmlns:a16="http://schemas.microsoft.com/office/drawing/2014/main" val="1625426297"/>
                    </a:ext>
                  </a:extLst>
                </a:gridCol>
                <a:gridCol w="2160270">
                  <a:extLst>
                    <a:ext uri="{9D8B030D-6E8A-4147-A177-3AD203B41FA5}">
                      <a16:colId xmlns:a16="http://schemas.microsoft.com/office/drawing/2014/main" val="2461135677"/>
                    </a:ext>
                  </a:extLst>
                </a:gridCol>
                <a:gridCol w="2160270">
                  <a:extLst>
                    <a:ext uri="{9D8B030D-6E8A-4147-A177-3AD203B41FA5}">
                      <a16:colId xmlns:a16="http://schemas.microsoft.com/office/drawing/2014/main" val="2748714008"/>
                    </a:ext>
                  </a:extLst>
                </a:gridCol>
                <a:gridCol w="2160270">
                  <a:extLst>
                    <a:ext uri="{9D8B030D-6E8A-4147-A177-3AD203B41FA5}">
                      <a16:colId xmlns:a16="http://schemas.microsoft.com/office/drawing/2014/main" val="114580661"/>
                    </a:ext>
                  </a:extLst>
                </a:gridCol>
                <a:gridCol w="2583181">
                  <a:extLst>
                    <a:ext uri="{9D8B030D-6E8A-4147-A177-3AD203B41FA5}">
                      <a16:colId xmlns:a16="http://schemas.microsoft.com/office/drawing/2014/main" val="335915744"/>
                    </a:ext>
                  </a:extLst>
                </a:gridCol>
              </a:tblGrid>
              <a:tr h="370840">
                <a:tc>
                  <a:txBody>
                    <a:bodyPr/>
                    <a:lstStyle/>
                    <a:p>
                      <a:endParaRPr dirty="0"/>
                    </a:p>
                  </a:txBody>
                  <a:tcPr/>
                </a:tc>
                <a:tc>
                  <a:txBody>
                    <a:bodyPr/>
                    <a:lstStyle/>
                    <a:p>
                      <a:r>
                        <a:rPr lang="en-SI" dirty="0"/>
                        <a:t>CHOLESTEROL</a:t>
                      </a:r>
                    </a:p>
                  </a:txBody>
                  <a:tcPr/>
                </a:tc>
                <a:tc>
                  <a:txBody>
                    <a:bodyPr/>
                    <a:lstStyle/>
                    <a:p>
                      <a:r>
                        <a:rPr lang="en-SI" dirty="0"/>
                        <a:t>HDL</a:t>
                      </a:r>
                    </a:p>
                  </a:txBody>
                  <a:tcPr/>
                </a:tc>
                <a:tc>
                  <a:txBody>
                    <a:bodyPr/>
                    <a:lstStyle/>
                    <a:p>
                      <a:r>
                        <a:rPr lang="en-SI" dirty="0"/>
                        <a:t>DIET</a:t>
                      </a:r>
                    </a:p>
                  </a:txBody>
                  <a:tcPr/>
                </a:tc>
                <a:tc>
                  <a:txBody>
                    <a:bodyPr/>
                    <a:lstStyle/>
                    <a:p>
                      <a:r>
                        <a:rPr lang="en-SI" dirty="0"/>
                        <a:t>SMOKING</a:t>
                      </a:r>
                    </a:p>
                  </a:txBody>
                  <a:tcPr/>
                </a:tc>
                <a:extLst>
                  <a:ext uri="{0D108BD9-81ED-4DB2-BD59-A6C34878D82A}">
                    <a16:rowId xmlns:a16="http://schemas.microsoft.com/office/drawing/2014/main" val="884012125"/>
                  </a:ext>
                </a:extLst>
              </a:tr>
              <a:tr h="370840">
                <a:tc>
                  <a:txBody>
                    <a:bodyPr/>
                    <a:lstStyle/>
                    <a:p>
                      <a:r>
                        <a:rPr lang="en-SI" dirty="0"/>
                        <a:t>DOC1</a:t>
                      </a:r>
                    </a:p>
                  </a:txBody>
                  <a:tcP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2</a:t>
                      </a:r>
                    </a:p>
                  </a:txBody>
                  <a:tcPr anchor="ctr"/>
                </a:tc>
                <a:tc>
                  <a:txBody>
                    <a:bodyPr/>
                    <a:lstStyle/>
                    <a:p>
                      <a:r>
                        <a:rPr lang="sl-SI" noProof="0" dirty="0"/>
                        <a:t>topic 1</a:t>
                      </a:r>
                    </a:p>
                  </a:txBody>
                  <a:tcPr anchor="ctr"/>
                </a:tc>
                <a:extLst>
                  <a:ext uri="{0D108BD9-81ED-4DB2-BD59-A6C34878D82A}">
                    <a16:rowId xmlns:a16="http://schemas.microsoft.com/office/drawing/2014/main" val="2035707579"/>
                  </a:ext>
                </a:extLst>
              </a:tr>
              <a:tr h="370840">
                <a:tc>
                  <a:txBody>
                    <a:bodyPr/>
                    <a:lstStyle/>
                    <a:p>
                      <a:r>
                        <a:rPr lang="en-SI" dirty="0"/>
                        <a:t>DOC2</a:t>
                      </a:r>
                    </a:p>
                  </a:txBody>
                  <a:tcPr/>
                </a:tc>
                <a:tc>
                  <a:txBody>
                    <a:bodyPr/>
                    <a:lstStyle/>
                    <a:p>
                      <a:r>
                        <a:rPr lang="sl-SI" noProof="0" dirty="0"/>
                        <a:t>topic 1</a:t>
                      </a:r>
                    </a:p>
                  </a:txBody>
                  <a:tcPr anchor="ct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1</a:t>
                      </a:r>
                    </a:p>
                  </a:txBody>
                  <a:tcPr anchor="ctr"/>
                </a:tc>
                <a:extLst>
                  <a:ext uri="{0D108BD9-81ED-4DB2-BD59-A6C34878D82A}">
                    <a16:rowId xmlns:a16="http://schemas.microsoft.com/office/drawing/2014/main" val="4255501596"/>
                  </a:ext>
                </a:extLst>
              </a:tr>
              <a:tr h="370840">
                <a:tc>
                  <a:txBody>
                    <a:bodyPr/>
                    <a:lstStyle/>
                    <a:p>
                      <a:r>
                        <a:rPr lang="en-SI" dirty="0"/>
                        <a:t>DOC3</a:t>
                      </a:r>
                    </a:p>
                  </a:txBody>
                  <a:tcPr/>
                </a:tc>
                <a:tc>
                  <a:txBody>
                    <a:bodyPr/>
                    <a:lstStyle/>
                    <a:p>
                      <a:r>
                        <a:rPr lang="sl-SI" noProof="0" dirty="0"/>
                        <a:t>topic 2</a:t>
                      </a:r>
                    </a:p>
                  </a:txBody>
                  <a:tcPr anchor="ctr"/>
                </a:tc>
                <a:tc>
                  <a:txBody>
                    <a:bodyPr/>
                    <a:lstStyle/>
                    <a:p>
                      <a:r>
                        <a:rPr lang="sl-SI" noProof="0" dirty="0"/>
                        <a:t>topic 1</a:t>
                      </a:r>
                    </a:p>
                  </a:txBody>
                  <a:tcPr anchor="ctr"/>
                </a:tc>
                <a:tc>
                  <a:txBody>
                    <a:bodyPr/>
                    <a:lstStyle/>
                    <a:p>
                      <a:r>
                        <a:rPr lang="sl-SI" noProof="0" dirty="0"/>
                        <a:t>topic 1</a:t>
                      </a:r>
                    </a:p>
                  </a:txBody>
                  <a:tcPr anchor="ctr"/>
                </a:tc>
                <a:tc>
                  <a:txBody>
                    <a:bodyPr/>
                    <a:lstStyle/>
                    <a:p>
                      <a:r>
                        <a:rPr lang="sl-SI" noProof="0" dirty="0"/>
                        <a:t>topic 2</a:t>
                      </a:r>
                    </a:p>
                  </a:txBody>
                  <a:tcPr anchor="ctr"/>
                </a:tc>
                <a:extLst>
                  <a:ext uri="{0D108BD9-81ED-4DB2-BD59-A6C34878D82A}">
                    <a16:rowId xmlns:a16="http://schemas.microsoft.com/office/drawing/2014/main" val="2438198513"/>
                  </a:ext>
                </a:extLst>
              </a:tr>
              <a:tr h="370840">
                <a:tc>
                  <a:txBody>
                    <a:bodyPr/>
                    <a:lstStyle/>
                    <a:p>
                      <a:r>
                        <a:rPr lang="en-SI" dirty="0"/>
                        <a:t>DOC4</a:t>
                      </a:r>
                    </a:p>
                  </a:txBody>
                  <a:tcP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2</a:t>
                      </a:r>
                    </a:p>
                  </a:txBody>
                  <a:tcPr anchor="ctr"/>
                </a:tc>
                <a:tc>
                  <a:txBody>
                    <a:bodyPr/>
                    <a:lstStyle/>
                    <a:p>
                      <a:r>
                        <a:rPr lang="sl-SI" noProof="0" dirty="0"/>
                        <a:t>topic 2</a:t>
                      </a:r>
                    </a:p>
                  </a:txBody>
                  <a:tcPr anchor="ctr"/>
                </a:tc>
                <a:extLst>
                  <a:ext uri="{0D108BD9-81ED-4DB2-BD59-A6C34878D82A}">
                    <a16:rowId xmlns:a16="http://schemas.microsoft.com/office/drawing/2014/main" val="1035867755"/>
                  </a:ext>
                </a:extLst>
              </a:tr>
            </a:tbl>
          </a:graphicData>
        </a:graphic>
      </p:graphicFrame>
    </p:spTree>
    <p:extLst>
      <p:ext uri="{BB962C8B-B14F-4D97-AF65-F5344CB8AC3E}">
        <p14:creationId xmlns:p14="http://schemas.microsoft.com/office/powerpoint/2010/main" val="31506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3DA46226-F9C3-395A-FCE0-D0B4853A4B61}"/>
              </a:ext>
            </a:extLst>
          </p:cNvPr>
          <p:cNvSpPr>
            <a:spLocks noChangeArrowheads="1"/>
          </p:cNvSpPr>
          <p:nvPr/>
        </p:nvSpPr>
        <p:spPr bwMode="auto">
          <a:xfrm>
            <a:off x="838196" y="2076999"/>
            <a:ext cx="10515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SI" altLang="en-SI"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graphicFrame>
        <p:nvGraphicFramePr>
          <p:cNvPr id="12" name="Content Placeholder 11">
            <a:extLst>
              <a:ext uri="{FF2B5EF4-FFF2-40B4-BE49-F238E27FC236}">
                <a16:creationId xmlns:a16="http://schemas.microsoft.com/office/drawing/2014/main" id="{0827D002-6875-ECEC-05DE-D2FFFCA8FAB2}"/>
              </a:ext>
            </a:extLst>
          </p:cNvPr>
          <p:cNvGraphicFramePr>
            <a:graphicFrameLocks noGrp="1"/>
          </p:cNvGraphicFramePr>
          <p:nvPr>
            <p:ph idx="1"/>
            <p:extLst>
              <p:ext uri="{D42A27DB-BD31-4B8C-83A1-F6EECF244321}">
                <p14:modId xmlns:p14="http://schemas.microsoft.com/office/powerpoint/2010/main" val="2931175886"/>
              </p:ext>
            </p:extLst>
          </p:nvPr>
        </p:nvGraphicFramePr>
        <p:xfrm>
          <a:off x="838196" y="2501900"/>
          <a:ext cx="10515596" cy="1854200"/>
        </p:xfrm>
        <a:graphic>
          <a:graphicData uri="http://schemas.openxmlformats.org/drawingml/2006/table">
            <a:tbl>
              <a:tblPr firstRow="1" bandRow="1">
                <a:tableStyleId>{5C22544A-7EE6-4342-B048-85BDC9FD1C3A}</a:tableStyleId>
              </a:tblPr>
              <a:tblGrid>
                <a:gridCol w="1502228">
                  <a:extLst>
                    <a:ext uri="{9D8B030D-6E8A-4147-A177-3AD203B41FA5}">
                      <a16:colId xmlns:a16="http://schemas.microsoft.com/office/drawing/2014/main" val="3044834861"/>
                    </a:ext>
                  </a:extLst>
                </a:gridCol>
                <a:gridCol w="1502228">
                  <a:extLst>
                    <a:ext uri="{9D8B030D-6E8A-4147-A177-3AD203B41FA5}">
                      <a16:colId xmlns:a16="http://schemas.microsoft.com/office/drawing/2014/main" val="2917623395"/>
                    </a:ext>
                  </a:extLst>
                </a:gridCol>
                <a:gridCol w="1502228">
                  <a:extLst>
                    <a:ext uri="{9D8B030D-6E8A-4147-A177-3AD203B41FA5}">
                      <a16:colId xmlns:a16="http://schemas.microsoft.com/office/drawing/2014/main" val="1429059273"/>
                    </a:ext>
                  </a:extLst>
                </a:gridCol>
                <a:gridCol w="910142">
                  <a:extLst>
                    <a:ext uri="{9D8B030D-6E8A-4147-A177-3AD203B41FA5}">
                      <a16:colId xmlns:a16="http://schemas.microsoft.com/office/drawing/2014/main" val="2015246171"/>
                    </a:ext>
                  </a:extLst>
                </a:gridCol>
                <a:gridCol w="2094314">
                  <a:extLst>
                    <a:ext uri="{9D8B030D-6E8A-4147-A177-3AD203B41FA5}">
                      <a16:colId xmlns:a16="http://schemas.microsoft.com/office/drawing/2014/main" val="2153027184"/>
                    </a:ext>
                  </a:extLst>
                </a:gridCol>
                <a:gridCol w="1502228">
                  <a:extLst>
                    <a:ext uri="{9D8B030D-6E8A-4147-A177-3AD203B41FA5}">
                      <a16:colId xmlns:a16="http://schemas.microsoft.com/office/drawing/2014/main" val="3944711593"/>
                    </a:ext>
                  </a:extLst>
                </a:gridCol>
                <a:gridCol w="1502228">
                  <a:extLst>
                    <a:ext uri="{9D8B030D-6E8A-4147-A177-3AD203B41FA5}">
                      <a16:colId xmlns:a16="http://schemas.microsoft.com/office/drawing/2014/main" val="2102124609"/>
                    </a:ext>
                  </a:extLst>
                </a:gridCol>
              </a:tblGrid>
              <a:tr h="370840">
                <a:tc>
                  <a:txBody>
                    <a:bodyPr/>
                    <a:lstStyle/>
                    <a:p>
                      <a:endParaRPr lang="en-SI" dirty="0"/>
                    </a:p>
                  </a:txBody>
                  <a:tcPr/>
                </a:tc>
                <a:tc>
                  <a:txBody>
                    <a:bodyPr/>
                    <a:lstStyle/>
                    <a:p>
                      <a:r>
                        <a:rPr lang="en-GB" dirty="0"/>
                        <a:t>topic</a:t>
                      </a:r>
                      <a:r>
                        <a:rPr lang="en-SI" dirty="0"/>
                        <a:t> 1</a:t>
                      </a:r>
                    </a:p>
                  </a:txBody>
                  <a:tcPr/>
                </a:tc>
                <a:tc>
                  <a:txBody>
                    <a:bodyPr/>
                    <a:lstStyle/>
                    <a:p>
                      <a:r>
                        <a:rPr lang="en-GB" dirty="0"/>
                        <a:t>topic</a:t>
                      </a:r>
                      <a:r>
                        <a:rPr lang="en-SI" dirty="0"/>
                        <a:t> 2</a:t>
                      </a:r>
                    </a:p>
                  </a:txBody>
                  <a:tcPr/>
                </a:tc>
                <a:tc>
                  <a:txBody>
                    <a:bodyPr/>
                    <a:lstStyle/>
                    <a:p>
                      <a:endParaRPr lang="en-SI" dirty="0"/>
                    </a:p>
                  </a:txBody>
                  <a:tcPr>
                    <a:noFill/>
                  </a:tcPr>
                </a:tc>
                <a:tc>
                  <a:txBody>
                    <a:bodyPr/>
                    <a:lstStyle/>
                    <a:p>
                      <a:endParaRPr lang="en-SI" dirty="0"/>
                    </a:p>
                  </a:txBody>
                  <a:tcPr/>
                </a:tc>
                <a:tc>
                  <a:txBody>
                    <a:bodyPr/>
                    <a:lstStyle/>
                    <a:p>
                      <a:r>
                        <a:rPr lang="en-GB" dirty="0"/>
                        <a:t>topic</a:t>
                      </a:r>
                      <a:r>
                        <a:rPr lang="en-SI" dirty="0"/>
                        <a:t> 1</a:t>
                      </a:r>
                    </a:p>
                  </a:txBody>
                  <a:tcPr/>
                </a:tc>
                <a:tc>
                  <a:txBody>
                    <a:bodyPr/>
                    <a:lstStyle/>
                    <a:p>
                      <a:r>
                        <a:rPr lang="en-GB" dirty="0"/>
                        <a:t>topic</a:t>
                      </a:r>
                      <a:r>
                        <a:rPr lang="en-SI" dirty="0"/>
                        <a:t> 2</a:t>
                      </a:r>
                    </a:p>
                  </a:txBody>
                  <a:tcPr/>
                </a:tc>
                <a:extLst>
                  <a:ext uri="{0D108BD9-81ED-4DB2-BD59-A6C34878D82A}">
                    <a16:rowId xmlns:a16="http://schemas.microsoft.com/office/drawing/2014/main" val="1149913683"/>
                  </a:ext>
                </a:extLst>
              </a:tr>
              <a:tr h="370840">
                <a:tc>
                  <a:txBody>
                    <a:bodyPr/>
                    <a:lstStyle/>
                    <a:p>
                      <a:r>
                        <a:rPr lang="en-SI" dirty="0"/>
                        <a:t>DOC1</a:t>
                      </a:r>
                    </a:p>
                  </a:txBody>
                  <a:tcPr/>
                </a:tc>
                <a:tc>
                  <a:txBody>
                    <a:bodyPr/>
                    <a:lstStyle/>
                    <a:p>
                      <a:r>
                        <a:rPr lang="en-SI" dirty="0"/>
                        <a:t>2</a:t>
                      </a:r>
                    </a:p>
                  </a:txBody>
                  <a:tcPr/>
                </a:tc>
                <a:tc>
                  <a:txBody>
                    <a:bodyPr/>
                    <a:lstStyle/>
                    <a:p>
                      <a:r>
                        <a:rPr lang="en-SI" dirty="0"/>
                        <a:t>2</a:t>
                      </a:r>
                    </a:p>
                  </a:txBody>
                  <a:tcPr/>
                </a:tc>
                <a:tc>
                  <a:txBody>
                    <a:bodyPr/>
                    <a:lstStyle/>
                    <a:p>
                      <a:endParaRPr lang="en-SI" dirty="0"/>
                    </a:p>
                  </a:txBody>
                  <a:tcPr>
                    <a:noFill/>
                  </a:tcPr>
                </a:tc>
                <a:tc>
                  <a:txBody>
                    <a:bodyPr/>
                    <a:lstStyle/>
                    <a:p>
                      <a:r>
                        <a:rPr lang="en-SI" dirty="0"/>
                        <a:t>CHOLESTEROL</a:t>
                      </a:r>
                    </a:p>
                  </a:txBody>
                  <a:tcPr/>
                </a:tc>
                <a:tc>
                  <a:txBody>
                    <a:bodyPr/>
                    <a:lstStyle/>
                    <a:p>
                      <a:r>
                        <a:rPr lang="en-SI" dirty="0"/>
                        <a:t>3</a:t>
                      </a:r>
                    </a:p>
                  </a:txBody>
                  <a:tcPr/>
                </a:tc>
                <a:tc>
                  <a:txBody>
                    <a:bodyPr/>
                    <a:lstStyle/>
                    <a:p>
                      <a:r>
                        <a:rPr lang="en-SI" dirty="0"/>
                        <a:t>1</a:t>
                      </a:r>
                    </a:p>
                  </a:txBody>
                  <a:tcPr/>
                </a:tc>
                <a:extLst>
                  <a:ext uri="{0D108BD9-81ED-4DB2-BD59-A6C34878D82A}">
                    <a16:rowId xmlns:a16="http://schemas.microsoft.com/office/drawing/2014/main" val="1220400939"/>
                  </a:ext>
                </a:extLst>
              </a:tr>
              <a:tr h="370840">
                <a:tc>
                  <a:txBody>
                    <a:bodyPr/>
                    <a:lstStyle/>
                    <a:p>
                      <a:r>
                        <a:rPr lang="en-SI" dirty="0"/>
                        <a:t>DOC2</a:t>
                      </a:r>
                    </a:p>
                  </a:txBody>
                  <a:tcPr/>
                </a:tc>
                <a:tc>
                  <a:txBody>
                    <a:bodyPr/>
                    <a:lstStyle/>
                    <a:p>
                      <a:r>
                        <a:rPr lang="en-SI" dirty="0"/>
                        <a:t>3</a:t>
                      </a:r>
                    </a:p>
                  </a:txBody>
                  <a:tcPr/>
                </a:tc>
                <a:tc>
                  <a:txBody>
                    <a:bodyPr/>
                    <a:lstStyle/>
                    <a:p>
                      <a:r>
                        <a:rPr lang="en-SI" dirty="0"/>
                        <a:t>1</a:t>
                      </a:r>
                    </a:p>
                  </a:txBody>
                  <a:tcPr/>
                </a:tc>
                <a:tc>
                  <a:txBody>
                    <a:bodyPr/>
                    <a:lstStyle/>
                    <a:p>
                      <a:endParaRPr lang="en-SI" dirty="0"/>
                    </a:p>
                  </a:txBody>
                  <a:tcPr>
                    <a:noFill/>
                  </a:tcPr>
                </a:tc>
                <a:tc>
                  <a:txBody>
                    <a:bodyPr/>
                    <a:lstStyle/>
                    <a:p>
                      <a:r>
                        <a:rPr lang="en-SI" dirty="0"/>
                        <a:t>HDL</a:t>
                      </a:r>
                    </a:p>
                  </a:txBody>
                  <a:tcPr/>
                </a:tc>
                <a:tc>
                  <a:txBody>
                    <a:bodyPr/>
                    <a:lstStyle/>
                    <a:p>
                      <a:r>
                        <a:rPr lang="en-SI" dirty="0"/>
                        <a:t>2</a:t>
                      </a:r>
                    </a:p>
                  </a:txBody>
                  <a:tcPr/>
                </a:tc>
                <a:tc>
                  <a:txBody>
                    <a:bodyPr/>
                    <a:lstStyle/>
                    <a:p>
                      <a:r>
                        <a:rPr lang="en-SI" dirty="0"/>
                        <a:t>2</a:t>
                      </a:r>
                    </a:p>
                  </a:txBody>
                  <a:tcPr/>
                </a:tc>
                <a:extLst>
                  <a:ext uri="{0D108BD9-81ED-4DB2-BD59-A6C34878D82A}">
                    <a16:rowId xmlns:a16="http://schemas.microsoft.com/office/drawing/2014/main" val="299772013"/>
                  </a:ext>
                </a:extLst>
              </a:tr>
              <a:tr h="370840">
                <a:tc>
                  <a:txBody>
                    <a:bodyPr/>
                    <a:lstStyle/>
                    <a:p>
                      <a:r>
                        <a:rPr lang="en-SI" dirty="0"/>
                        <a:t>DOC3</a:t>
                      </a:r>
                    </a:p>
                  </a:txBody>
                  <a:tcPr/>
                </a:tc>
                <a:tc>
                  <a:txBody>
                    <a:bodyPr/>
                    <a:lstStyle/>
                    <a:p>
                      <a:r>
                        <a:rPr lang="en-SI" dirty="0"/>
                        <a:t>2</a:t>
                      </a:r>
                    </a:p>
                  </a:txBody>
                  <a:tcPr/>
                </a:tc>
                <a:tc>
                  <a:txBody>
                    <a:bodyPr/>
                    <a:lstStyle/>
                    <a:p>
                      <a:r>
                        <a:rPr lang="en-SI" dirty="0"/>
                        <a:t>2</a:t>
                      </a:r>
                    </a:p>
                  </a:txBody>
                  <a:tcPr/>
                </a:tc>
                <a:tc>
                  <a:txBody>
                    <a:bodyPr/>
                    <a:lstStyle/>
                    <a:p>
                      <a:endParaRPr lang="en-SI" dirty="0"/>
                    </a:p>
                  </a:txBody>
                  <a:tcPr>
                    <a:noFill/>
                  </a:tcPr>
                </a:tc>
                <a:tc>
                  <a:txBody>
                    <a:bodyPr/>
                    <a:lstStyle/>
                    <a:p>
                      <a:r>
                        <a:rPr lang="en-SI" dirty="0"/>
                        <a:t>DIET</a:t>
                      </a:r>
                    </a:p>
                  </a:txBody>
                  <a:tcPr/>
                </a:tc>
                <a:tc>
                  <a:txBody>
                    <a:bodyPr/>
                    <a:lstStyle/>
                    <a:p>
                      <a:r>
                        <a:rPr lang="en-SI" dirty="0"/>
                        <a:t>1</a:t>
                      </a:r>
                    </a:p>
                  </a:txBody>
                  <a:tcPr/>
                </a:tc>
                <a:tc>
                  <a:txBody>
                    <a:bodyPr/>
                    <a:lstStyle/>
                    <a:p>
                      <a:r>
                        <a:rPr lang="en-SI" dirty="0"/>
                        <a:t>3</a:t>
                      </a:r>
                    </a:p>
                  </a:txBody>
                  <a:tcPr/>
                </a:tc>
                <a:extLst>
                  <a:ext uri="{0D108BD9-81ED-4DB2-BD59-A6C34878D82A}">
                    <a16:rowId xmlns:a16="http://schemas.microsoft.com/office/drawing/2014/main" val="121917577"/>
                  </a:ext>
                </a:extLst>
              </a:tr>
              <a:tr h="370840">
                <a:tc>
                  <a:txBody>
                    <a:bodyPr/>
                    <a:lstStyle/>
                    <a:p>
                      <a:r>
                        <a:rPr lang="en-SI" dirty="0"/>
                        <a:t>DOC4</a:t>
                      </a:r>
                    </a:p>
                  </a:txBody>
                  <a:tcPr/>
                </a:tc>
                <a:tc>
                  <a:txBody>
                    <a:bodyPr/>
                    <a:lstStyle/>
                    <a:p>
                      <a:r>
                        <a:rPr lang="en-SI" dirty="0"/>
                        <a:t>1</a:t>
                      </a:r>
                    </a:p>
                  </a:txBody>
                  <a:tcPr/>
                </a:tc>
                <a:tc>
                  <a:txBody>
                    <a:bodyPr/>
                    <a:lstStyle/>
                    <a:p>
                      <a:r>
                        <a:rPr lang="en-SI" dirty="0"/>
                        <a:t>3</a:t>
                      </a:r>
                    </a:p>
                  </a:txBody>
                  <a:tcPr/>
                </a:tc>
                <a:tc>
                  <a:txBody>
                    <a:bodyPr/>
                    <a:lstStyle/>
                    <a:p>
                      <a:endParaRPr lang="en-SI" dirty="0"/>
                    </a:p>
                  </a:txBody>
                  <a:tcPr>
                    <a:noFill/>
                  </a:tcPr>
                </a:tc>
                <a:tc>
                  <a:txBody>
                    <a:bodyPr/>
                    <a:lstStyle/>
                    <a:p>
                      <a:r>
                        <a:rPr lang="en-SI" dirty="0"/>
                        <a:t>SMOKING</a:t>
                      </a:r>
                    </a:p>
                  </a:txBody>
                  <a:tcPr/>
                </a:tc>
                <a:tc>
                  <a:txBody>
                    <a:bodyPr/>
                    <a:lstStyle/>
                    <a:p>
                      <a:r>
                        <a:rPr lang="en-SI" dirty="0"/>
                        <a:t>2</a:t>
                      </a:r>
                    </a:p>
                  </a:txBody>
                  <a:tcPr/>
                </a:tc>
                <a:tc>
                  <a:txBody>
                    <a:bodyPr/>
                    <a:lstStyle/>
                    <a:p>
                      <a:r>
                        <a:rPr lang="en-SI" dirty="0"/>
                        <a:t>2</a:t>
                      </a:r>
                    </a:p>
                  </a:txBody>
                  <a:tcPr/>
                </a:tc>
                <a:extLst>
                  <a:ext uri="{0D108BD9-81ED-4DB2-BD59-A6C34878D82A}">
                    <a16:rowId xmlns:a16="http://schemas.microsoft.com/office/drawing/2014/main" val="2701256846"/>
                  </a:ext>
                </a:extLst>
              </a:tr>
            </a:tbl>
          </a:graphicData>
        </a:graphic>
      </p:graphicFrame>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8196" y="969003"/>
            <a:ext cx="10515596"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SI" altLang="en-SI" sz="2400" b="0" i="0" u="none" strike="noStrike" cap="none" normalizeH="0" baseline="0" dirty="0">
                <a:ln>
                  <a:noFill/>
                </a:ln>
                <a:solidFill>
                  <a:schemeClr val="tx1"/>
                </a:solidFill>
                <a:effectLst/>
              </a:rPr>
              <a:t> Algorithm counts, how many times a topic occurs in a document (left table) and how many times a topic is assigned to a given word (right table).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82456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8204" y="1184486"/>
            <a:ext cx="1051559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buFont typeface="+mj-lt"/>
              <a:buAutoNum type="arabicPeriod" startAt="3"/>
            </a:pPr>
            <a:r>
              <a:rPr lang="sl-SI" sz="2400" dirty="0"/>
              <a:t> Then the algorithm assumes that it doesn‘t know the topic for a given word.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graphicFrame>
        <p:nvGraphicFramePr>
          <p:cNvPr id="4" name="Table 3">
            <a:extLst>
              <a:ext uri="{FF2B5EF4-FFF2-40B4-BE49-F238E27FC236}">
                <a16:creationId xmlns:a16="http://schemas.microsoft.com/office/drawing/2014/main" id="{E0FBC82B-F75A-EE9F-C046-913468A15074}"/>
              </a:ext>
            </a:extLst>
          </p:cNvPr>
          <p:cNvGraphicFramePr>
            <a:graphicFrameLocks noGrp="1"/>
          </p:cNvGraphicFramePr>
          <p:nvPr>
            <p:extLst>
              <p:ext uri="{D42A27DB-BD31-4B8C-83A1-F6EECF244321}">
                <p14:modId xmlns:p14="http://schemas.microsoft.com/office/powerpoint/2010/main" val="3501277842"/>
              </p:ext>
            </p:extLst>
          </p:nvPr>
        </p:nvGraphicFramePr>
        <p:xfrm>
          <a:off x="838199" y="2501900"/>
          <a:ext cx="10515601" cy="1854200"/>
        </p:xfrm>
        <a:graphic>
          <a:graphicData uri="http://schemas.openxmlformats.org/drawingml/2006/table">
            <a:tbl>
              <a:tblPr firstRow="1" bandRow="1">
                <a:tableStyleId>{5C22544A-7EE6-4342-B048-85BDC9FD1C3A}</a:tableStyleId>
              </a:tblPr>
              <a:tblGrid>
                <a:gridCol w="1451610">
                  <a:extLst>
                    <a:ext uri="{9D8B030D-6E8A-4147-A177-3AD203B41FA5}">
                      <a16:colId xmlns:a16="http://schemas.microsoft.com/office/drawing/2014/main" val="1625426297"/>
                    </a:ext>
                  </a:extLst>
                </a:gridCol>
                <a:gridCol w="2160270">
                  <a:extLst>
                    <a:ext uri="{9D8B030D-6E8A-4147-A177-3AD203B41FA5}">
                      <a16:colId xmlns:a16="http://schemas.microsoft.com/office/drawing/2014/main" val="2461135677"/>
                    </a:ext>
                  </a:extLst>
                </a:gridCol>
                <a:gridCol w="2160270">
                  <a:extLst>
                    <a:ext uri="{9D8B030D-6E8A-4147-A177-3AD203B41FA5}">
                      <a16:colId xmlns:a16="http://schemas.microsoft.com/office/drawing/2014/main" val="2748714008"/>
                    </a:ext>
                  </a:extLst>
                </a:gridCol>
                <a:gridCol w="2160270">
                  <a:extLst>
                    <a:ext uri="{9D8B030D-6E8A-4147-A177-3AD203B41FA5}">
                      <a16:colId xmlns:a16="http://schemas.microsoft.com/office/drawing/2014/main" val="114580661"/>
                    </a:ext>
                  </a:extLst>
                </a:gridCol>
                <a:gridCol w="2583181">
                  <a:extLst>
                    <a:ext uri="{9D8B030D-6E8A-4147-A177-3AD203B41FA5}">
                      <a16:colId xmlns:a16="http://schemas.microsoft.com/office/drawing/2014/main" val="335915744"/>
                    </a:ext>
                  </a:extLst>
                </a:gridCol>
              </a:tblGrid>
              <a:tr h="370840">
                <a:tc>
                  <a:txBody>
                    <a:bodyPr/>
                    <a:lstStyle/>
                    <a:p>
                      <a:endParaRPr dirty="0"/>
                    </a:p>
                  </a:txBody>
                  <a:tcPr/>
                </a:tc>
                <a:tc>
                  <a:txBody>
                    <a:bodyPr/>
                    <a:lstStyle/>
                    <a:p>
                      <a:r>
                        <a:rPr lang="en-SI" dirty="0"/>
                        <a:t>CHOLESTEROL</a:t>
                      </a:r>
                    </a:p>
                  </a:txBody>
                  <a:tcPr/>
                </a:tc>
                <a:tc>
                  <a:txBody>
                    <a:bodyPr/>
                    <a:lstStyle/>
                    <a:p>
                      <a:r>
                        <a:rPr lang="en-SI" dirty="0"/>
                        <a:t>HDL</a:t>
                      </a:r>
                    </a:p>
                  </a:txBody>
                  <a:tcPr/>
                </a:tc>
                <a:tc>
                  <a:txBody>
                    <a:bodyPr/>
                    <a:lstStyle/>
                    <a:p>
                      <a:r>
                        <a:rPr lang="en-SI" dirty="0"/>
                        <a:t>DIET</a:t>
                      </a:r>
                    </a:p>
                  </a:txBody>
                  <a:tcPr/>
                </a:tc>
                <a:tc>
                  <a:txBody>
                    <a:bodyPr/>
                    <a:lstStyle/>
                    <a:p>
                      <a:r>
                        <a:rPr lang="en-SI" dirty="0"/>
                        <a:t>SMOKING</a:t>
                      </a:r>
                    </a:p>
                  </a:txBody>
                  <a:tcPr/>
                </a:tc>
                <a:extLst>
                  <a:ext uri="{0D108BD9-81ED-4DB2-BD59-A6C34878D82A}">
                    <a16:rowId xmlns:a16="http://schemas.microsoft.com/office/drawing/2014/main" val="884012125"/>
                  </a:ext>
                </a:extLst>
              </a:tr>
              <a:tr h="370840">
                <a:tc>
                  <a:txBody>
                    <a:bodyPr/>
                    <a:lstStyle/>
                    <a:p>
                      <a:r>
                        <a:rPr lang="en-SI" dirty="0"/>
                        <a:t>DOC1</a:t>
                      </a:r>
                    </a:p>
                  </a:txBody>
                  <a:tcPr/>
                </a:tc>
                <a:tc>
                  <a:txBody>
                    <a:bodyPr/>
                    <a:lstStyle/>
                    <a:p>
                      <a:r>
                        <a:rPr lang="sl-SI" noProof="0" dirty="0"/>
                        <a:t>?</a:t>
                      </a:r>
                    </a:p>
                  </a:txBody>
                  <a:tcPr anchor="ctr">
                    <a:solidFill>
                      <a:schemeClr val="accent2">
                        <a:lumMod val="20000"/>
                        <a:lumOff val="80000"/>
                      </a:schemeClr>
                    </a:solidFill>
                  </a:tcPr>
                </a:tc>
                <a:tc>
                  <a:txBody>
                    <a:bodyPr/>
                    <a:lstStyle/>
                    <a:p>
                      <a:r>
                        <a:rPr lang="sl-SI" noProof="0" dirty="0"/>
                        <a:t>topic 2</a:t>
                      </a:r>
                    </a:p>
                  </a:txBody>
                  <a:tcPr anchor="ctr"/>
                </a:tc>
                <a:tc>
                  <a:txBody>
                    <a:bodyPr/>
                    <a:lstStyle/>
                    <a:p>
                      <a:r>
                        <a:rPr lang="sl-SI" noProof="0" dirty="0"/>
                        <a:t>topic 2</a:t>
                      </a:r>
                    </a:p>
                  </a:txBody>
                  <a:tcPr anchor="ctr"/>
                </a:tc>
                <a:tc>
                  <a:txBody>
                    <a:bodyPr/>
                    <a:lstStyle/>
                    <a:p>
                      <a:r>
                        <a:rPr lang="sl-SI" noProof="0" dirty="0"/>
                        <a:t>topic 1</a:t>
                      </a:r>
                    </a:p>
                  </a:txBody>
                  <a:tcPr anchor="ctr"/>
                </a:tc>
                <a:extLst>
                  <a:ext uri="{0D108BD9-81ED-4DB2-BD59-A6C34878D82A}">
                    <a16:rowId xmlns:a16="http://schemas.microsoft.com/office/drawing/2014/main" val="2035707579"/>
                  </a:ext>
                </a:extLst>
              </a:tr>
              <a:tr h="370840">
                <a:tc>
                  <a:txBody>
                    <a:bodyPr/>
                    <a:lstStyle/>
                    <a:p>
                      <a:r>
                        <a:rPr lang="en-SI" dirty="0"/>
                        <a:t>DOC2</a:t>
                      </a:r>
                    </a:p>
                  </a:txBody>
                  <a:tcPr/>
                </a:tc>
                <a:tc>
                  <a:txBody>
                    <a:bodyPr/>
                    <a:lstStyle/>
                    <a:p>
                      <a:r>
                        <a:rPr lang="sl-SI" noProof="0" dirty="0"/>
                        <a:t>topic 1</a:t>
                      </a:r>
                    </a:p>
                  </a:txBody>
                  <a:tcPr anchor="ct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1</a:t>
                      </a:r>
                    </a:p>
                  </a:txBody>
                  <a:tcPr anchor="ctr"/>
                </a:tc>
                <a:extLst>
                  <a:ext uri="{0D108BD9-81ED-4DB2-BD59-A6C34878D82A}">
                    <a16:rowId xmlns:a16="http://schemas.microsoft.com/office/drawing/2014/main" val="4255501596"/>
                  </a:ext>
                </a:extLst>
              </a:tr>
              <a:tr h="370840">
                <a:tc>
                  <a:txBody>
                    <a:bodyPr/>
                    <a:lstStyle/>
                    <a:p>
                      <a:r>
                        <a:rPr lang="en-SI" dirty="0"/>
                        <a:t>DOC3</a:t>
                      </a:r>
                    </a:p>
                  </a:txBody>
                  <a:tcPr/>
                </a:tc>
                <a:tc>
                  <a:txBody>
                    <a:bodyPr/>
                    <a:lstStyle/>
                    <a:p>
                      <a:r>
                        <a:rPr lang="sl-SI" noProof="0" dirty="0"/>
                        <a:t>topic 2</a:t>
                      </a:r>
                    </a:p>
                  </a:txBody>
                  <a:tcPr anchor="ctr"/>
                </a:tc>
                <a:tc>
                  <a:txBody>
                    <a:bodyPr/>
                    <a:lstStyle/>
                    <a:p>
                      <a:r>
                        <a:rPr lang="sl-SI" noProof="0" dirty="0"/>
                        <a:t>topic 1</a:t>
                      </a:r>
                    </a:p>
                  </a:txBody>
                  <a:tcPr anchor="ctr"/>
                </a:tc>
                <a:tc>
                  <a:txBody>
                    <a:bodyPr/>
                    <a:lstStyle/>
                    <a:p>
                      <a:r>
                        <a:rPr lang="sl-SI" noProof="0" dirty="0"/>
                        <a:t>topic 1</a:t>
                      </a:r>
                    </a:p>
                  </a:txBody>
                  <a:tcPr anchor="ctr"/>
                </a:tc>
                <a:tc>
                  <a:txBody>
                    <a:bodyPr/>
                    <a:lstStyle/>
                    <a:p>
                      <a:r>
                        <a:rPr lang="sl-SI" noProof="0" dirty="0"/>
                        <a:t>topic 2</a:t>
                      </a:r>
                    </a:p>
                  </a:txBody>
                  <a:tcPr anchor="ctr"/>
                </a:tc>
                <a:extLst>
                  <a:ext uri="{0D108BD9-81ED-4DB2-BD59-A6C34878D82A}">
                    <a16:rowId xmlns:a16="http://schemas.microsoft.com/office/drawing/2014/main" val="2438198513"/>
                  </a:ext>
                </a:extLst>
              </a:tr>
              <a:tr h="370840">
                <a:tc>
                  <a:txBody>
                    <a:bodyPr/>
                    <a:lstStyle/>
                    <a:p>
                      <a:r>
                        <a:rPr lang="en-SI" dirty="0"/>
                        <a:t>DOC4</a:t>
                      </a:r>
                    </a:p>
                  </a:txBody>
                  <a:tcP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2</a:t>
                      </a:r>
                    </a:p>
                  </a:txBody>
                  <a:tcPr anchor="ctr"/>
                </a:tc>
                <a:tc>
                  <a:txBody>
                    <a:bodyPr/>
                    <a:lstStyle/>
                    <a:p>
                      <a:r>
                        <a:rPr lang="sl-SI" noProof="0" dirty="0"/>
                        <a:t>topic 2</a:t>
                      </a:r>
                    </a:p>
                  </a:txBody>
                  <a:tcPr anchor="ctr"/>
                </a:tc>
                <a:extLst>
                  <a:ext uri="{0D108BD9-81ED-4DB2-BD59-A6C34878D82A}">
                    <a16:rowId xmlns:a16="http://schemas.microsoft.com/office/drawing/2014/main" val="1035867755"/>
                  </a:ext>
                </a:extLst>
              </a:tr>
            </a:tbl>
          </a:graphicData>
        </a:graphic>
      </p:graphicFrame>
    </p:spTree>
    <p:extLst>
      <p:ext uri="{BB962C8B-B14F-4D97-AF65-F5344CB8AC3E}">
        <p14:creationId xmlns:p14="http://schemas.microsoft.com/office/powerpoint/2010/main" val="351422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8201" y="1138319"/>
            <a:ext cx="105155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sl-SI" sz="2400" dirty="0"/>
              <a:t>4. Next, it updates the tables from step 2. It re-computes frequencies of topics in documents (left table) and words in topics (right table).</a:t>
            </a:r>
            <a:endParaRPr kumimoji="0" lang="sl-SI" altLang="en-SI" sz="2400" b="0" i="0" u="none" strike="noStrike" cap="none" normalizeH="0" baseline="0" dirty="0">
              <a:ln>
                <a:noFill/>
              </a:ln>
              <a:solidFill>
                <a:schemeClr val="tx1"/>
              </a:solidFill>
              <a:effectLst/>
              <a:latin typeface="Arial" panose="020B0604020202020204" pitchFamily="34" charset="0"/>
            </a:endParaRPr>
          </a:p>
        </p:txBody>
      </p:sp>
      <p:graphicFrame>
        <p:nvGraphicFramePr>
          <p:cNvPr id="6" name="Content Placeholder 11">
            <a:extLst>
              <a:ext uri="{FF2B5EF4-FFF2-40B4-BE49-F238E27FC236}">
                <a16:creationId xmlns:a16="http://schemas.microsoft.com/office/drawing/2014/main" id="{9E5CF15D-C4FE-3DC9-7658-2B87592D58E5}"/>
              </a:ext>
            </a:extLst>
          </p:cNvPr>
          <p:cNvGraphicFramePr>
            <a:graphicFrameLocks noGrp="1"/>
          </p:cNvGraphicFramePr>
          <p:nvPr>
            <p:ph idx="1"/>
            <p:extLst>
              <p:ext uri="{D42A27DB-BD31-4B8C-83A1-F6EECF244321}">
                <p14:modId xmlns:p14="http://schemas.microsoft.com/office/powerpoint/2010/main" val="1901942124"/>
              </p:ext>
            </p:extLst>
          </p:nvPr>
        </p:nvGraphicFramePr>
        <p:xfrm>
          <a:off x="838201" y="2501900"/>
          <a:ext cx="10515596" cy="1854200"/>
        </p:xfrm>
        <a:graphic>
          <a:graphicData uri="http://schemas.openxmlformats.org/drawingml/2006/table">
            <a:tbl>
              <a:tblPr firstRow="1" bandRow="1">
                <a:tableStyleId>{5C22544A-7EE6-4342-B048-85BDC9FD1C3A}</a:tableStyleId>
              </a:tblPr>
              <a:tblGrid>
                <a:gridCol w="1502228">
                  <a:extLst>
                    <a:ext uri="{9D8B030D-6E8A-4147-A177-3AD203B41FA5}">
                      <a16:colId xmlns:a16="http://schemas.microsoft.com/office/drawing/2014/main" val="3044834861"/>
                    </a:ext>
                  </a:extLst>
                </a:gridCol>
                <a:gridCol w="1502228">
                  <a:extLst>
                    <a:ext uri="{9D8B030D-6E8A-4147-A177-3AD203B41FA5}">
                      <a16:colId xmlns:a16="http://schemas.microsoft.com/office/drawing/2014/main" val="2917623395"/>
                    </a:ext>
                  </a:extLst>
                </a:gridCol>
                <a:gridCol w="1502228">
                  <a:extLst>
                    <a:ext uri="{9D8B030D-6E8A-4147-A177-3AD203B41FA5}">
                      <a16:colId xmlns:a16="http://schemas.microsoft.com/office/drawing/2014/main" val="1429059273"/>
                    </a:ext>
                  </a:extLst>
                </a:gridCol>
                <a:gridCol w="910142">
                  <a:extLst>
                    <a:ext uri="{9D8B030D-6E8A-4147-A177-3AD203B41FA5}">
                      <a16:colId xmlns:a16="http://schemas.microsoft.com/office/drawing/2014/main" val="2015246171"/>
                    </a:ext>
                  </a:extLst>
                </a:gridCol>
                <a:gridCol w="2094314">
                  <a:extLst>
                    <a:ext uri="{9D8B030D-6E8A-4147-A177-3AD203B41FA5}">
                      <a16:colId xmlns:a16="http://schemas.microsoft.com/office/drawing/2014/main" val="2153027184"/>
                    </a:ext>
                  </a:extLst>
                </a:gridCol>
                <a:gridCol w="1502228">
                  <a:extLst>
                    <a:ext uri="{9D8B030D-6E8A-4147-A177-3AD203B41FA5}">
                      <a16:colId xmlns:a16="http://schemas.microsoft.com/office/drawing/2014/main" val="3944711593"/>
                    </a:ext>
                  </a:extLst>
                </a:gridCol>
                <a:gridCol w="1502228">
                  <a:extLst>
                    <a:ext uri="{9D8B030D-6E8A-4147-A177-3AD203B41FA5}">
                      <a16:colId xmlns:a16="http://schemas.microsoft.com/office/drawing/2014/main" val="2102124609"/>
                    </a:ext>
                  </a:extLst>
                </a:gridCol>
              </a:tblGrid>
              <a:tr h="370840">
                <a:tc>
                  <a:txBody>
                    <a:bodyPr/>
                    <a:lstStyle/>
                    <a:p>
                      <a:endParaRPr lang="en-SI" dirty="0"/>
                    </a:p>
                  </a:txBody>
                  <a:tcPr/>
                </a:tc>
                <a:tc>
                  <a:txBody>
                    <a:bodyPr/>
                    <a:lstStyle/>
                    <a:p>
                      <a:r>
                        <a:rPr lang="en-GB" dirty="0"/>
                        <a:t>topic</a:t>
                      </a:r>
                      <a:r>
                        <a:rPr lang="en-SI" dirty="0"/>
                        <a:t> 1</a:t>
                      </a:r>
                    </a:p>
                  </a:txBody>
                  <a:tcPr/>
                </a:tc>
                <a:tc>
                  <a:txBody>
                    <a:bodyPr/>
                    <a:lstStyle/>
                    <a:p>
                      <a:r>
                        <a:rPr lang="en-GB" dirty="0"/>
                        <a:t>topic</a:t>
                      </a:r>
                      <a:r>
                        <a:rPr lang="en-SI" dirty="0"/>
                        <a:t> 2</a:t>
                      </a:r>
                    </a:p>
                  </a:txBody>
                  <a:tcPr/>
                </a:tc>
                <a:tc>
                  <a:txBody>
                    <a:bodyPr/>
                    <a:lstStyle/>
                    <a:p>
                      <a:endParaRPr lang="en-SI" dirty="0"/>
                    </a:p>
                  </a:txBody>
                  <a:tcPr>
                    <a:noFill/>
                  </a:tcPr>
                </a:tc>
                <a:tc>
                  <a:txBody>
                    <a:bodyPr/>
                    <a:lstStyle/>
                    <a:p>
                      <a:endParaRPr lang="en-SI" dirty="0"/>
                    </a:p>
                  </a:txBody>
                  <a:tcPr/>
                </a:tc>
                <a:tc>
                  <a:txBody>
                    <a:bodyPr/>
                    <a:lstStyle/>
                    <a:p>
                      <a:r>
                        <a:rPr lang="en-GB" dirty="0"/>
                        <a:t>topic</a:t>
                      </a:r>
                      <a:r>
                        <a:rPr lang="en-SI" dirty="0"/>
                        <a:t> 1</a:t>
                      </a:r>
                    </a:p>
                  </a:txBody>
                  <a:tcPr/>
                </a:tc>
                <a:tc>
                  <a:txBody>
                    <a:bodyPr/>
                    <a:lstStyle/>
                    <a:p>
                      <a:r>
                        <a:rPr lang="en-GB" dirty="0"/>
                        <a:t>topic</a:t>
                      </a:r>
                      <a:r>
                        <a:rPr lang="en-SI" dirty="0"/>
                        <a:t> 2</a:t>
                      </a:r>
                    </a:p>
                  </a:txBody>
                  <a:tcPr/>
                </a:tc>
                <a:extLst>
                  <a:ext uri="{0D108BD9-81ED-4DB2-BD59-A6C34878D82A}">
                    <a16:rowId xmlns:a16="http://schemas.microsoft.com/office/drawing/2014/main" val="1149913683"/>
                  </a:ext>
                </a:extLst>
              </a:tr>
              <a:tr h="370840">
                <a:tc>
                  <a:txBody>
                    <a:bodyPr/>
                    <a:lstStyle/>
                    <a:p>
                      <a:r>
                        <a:rPr lang="en-SI" dirty="0"/>
                        <a:t>DOC1</a:t>
                      </a:r>
                    </a:p>
                  </a:txBody>
                  <a:tcPr/>
                </a:tc>
                <a:tc>
                  <a:txBody>
                    <a:bodyPr/>
                    <a:lstStyle/>
                    <a:p>
                      <a:r>
                        <a:rPr lang="en-SI" dirty="0"/>
                        <a:t>1</a:t>
                      </a:r>
                    </a:p>
                  </a:txBody>
                  <a:tcPr>
                    <a:solidFill>
                      <a:schemeClr val="accent2">
                        <a:lumMod val="20000"/>
                        <a:lumOff val="80000"/>
                      </a:schemeClr>
                    </a:solidFill>
                  </a:tcPr>
                </a:tc>
                <a:tc>
                  <a:txBody>
                    <a:bodyPr/>
                    <a:lstStyle/>
                    <a:p>
                      <a:r>
                        <a:rPr lang="en-SI" dirty="0"/>
                        <a:t>2</a:t>
                      </a:r>
                    </a:p>
                  </a:txBody>
                  <a:tcPr/>
                </a:tc>
                <a:tc>
                  <a:txBody>
                    <a:bodyPr/>
                    <a:lstStyle/>
                    <a:p>
                      <a:endParaRPr lang="en-SI" dirty="0"/>
                    </a:p>
                  </a:txBody>
                  <a:tcPr>
                    <a:noFill/>
                  </a:tcPr>
                </a:tc>
                <a:tc>
                  <a:txBody>
                    <a:bodyPr/>
                    <a:lstStyle/>
                    <a:p>
                      <a:r>
                        <a:rPr lang="en-SI" dirty="0"/>
                        <a:t>CHOLESTEROL</a:t>
                      </a:r>
                    </a:p>
                  </a:txBody>
                  <a:tcPr/>
                </a:tc>
                <a:tc>
                  <a:txBody>
                    <a:bodyPr/>
                    <a:lstStyle/>
                    <a:p>
                      <a:r>
                        <a:rPr lang="en-SI" dirty="0"/>
                        <a:t>2</a:t>
                      </a:r>
                    </a:p>
                  </a:txBody>
                  <a:tcPr>
                    <a:solidFill>
                      <a:schemeClr val="accent2">
                        <a:lumMod val="20000"/>
                        <a:lumOff val="80000"/>
                      </a:schemeClr>
                    </a:solidFill>
                  </a:tcPr>
                </a:tc>
                <a:tc>
                  <a:txBody>
                    <a:bodyPr/>
                    <a:lstStyle/>
                    <a:p>
                      <a:r>
                        <a:rPr lang="en-SI" dirty="0"/>
                        <a:t>1</a:t>
                      </a:r>
                    </a:p>
                  </a:txBody>
                  <a:tcPr/>
                </a:tc>
                <a:extLst>
                  <a:ext uri="{0D108BD9-81ED-4DB2-BD59-A6C34878D82A}">
                    <a16:rowId xmlns:a16="http://schemas.microsoft.com/office/drawing/2014/main" val="1220400939"/>
                  </a:ext>
                </a:extLst>
              </a:tr>
              <a:tr h="370840">
                <a:tc>
                  <a:txBody>
                    <a:bodyPr/>
                    <a:lstStyle/>
                    <a:p>
                      <a:r>
                        <a:rPr lang="en-SI" dirty="0"/>
                        <a:t>DOC2</a:t>
                      </a:r>
                    </a:p>
                  </a:txBody>
                  <a:tcPr/>
                </a:tc>
                <a:tc>
                  <a:txBody>
                    <a:bodyPr/>
                    <a:lstStyle/>
                    <a:p>
                      <a:r>
                        <a:rPr lang="en-SI" dirty="0"/>
                        <a:t>3</a:t>
                      </a:r>
                    </a:p>
                  </a:txBody>
                  <a:tcPr/>
                </a:tc>
                <a:tc>
                  <a:txBody>
                    <a:bodyPr/>
                    <a:lstStyle/>
                    <a:p>
                      <a:r>
                        <a:rPr lang="en-SI" dirty="0"/>
                        <a:t>1</a:t>
                      </a:r>
                    </a:p>
                  </a:txBody>
                  <a:tcPr/>
                </a:tc>
                <a:tc>
                  <a:txBody>
                    <a:bodyPr/>
                    <a:lstStyle/>
                    <a:p>
                      <a:endParaRPr lang="en-SI" dirty="0"/>
                    </a:p>
                  </a:txBody>
                  <a:tcPr>
                    <a:noFill/>
                  </a:tcPr>
                </a:tc>
                <a:tc>
                  <a:txBody>
                    <a:bodyPr/>
                    <a:lstStyle/>
                    <a:p>
                      <a:r>
                        <a:rPr lang="en-SI" dirty="0"/>
                        <a:t>HDL</a:t>
                      </a:r>
                    </a:p>
                  </a:txBody>
                  <a:tcPr/>
                </a:tc>
                <a:tc>
                  <a:txBody>
                    <a:bodyPr/>
                    <a:lstStyle/>
                    <a:p>
                      <a:r>
                        <a:rPr lang="en-SI" dirty="0"/>
                        <a:t>2</a:t>
                      </a:r>
                    </a:p>
                  </a:txBody>
                  <a:tcPr/>
                </a:tc>
                <a:tc>
                  <a:txBody>
                    <a:bodyPr/>
                    <a:lstStyle/>
                    <a:p>
                      <a:r>
                        <a:rPr lang="en-SI" dirty="0"/>
                        <a:t>2</a:t>
                      </a:r>
                    </a:p>
                  </a:txBody>
                  <a:tcPr/>
                </a:tc>
                <a:extLst>
                  <a:ext uri="{0D108BD9-81ED-4DB2-BD59-A6C34878D82A}">
                    <a16:rowId xmlns:a16="http://schemas.microsoft.com/office/drawing/2014/main" val="299772013"/>
                  </a:ext>
                </a:extLst>
              </a:tr>
              <a:tr h="370840">
                <a:tc>
                  <a:txBody>
                    <a:bodyPr/>
                    <a:lstStyle/>
                    <a:p>
                      <a:r>
                        <a:rPr lang="en-SI" dirty="0"/>
                        <a:t>DOC3</a:t>
                      </a:r>
                    </a:p>
                  </a:txBody>
                  <a:tcPr/>
                </a:tc>
                <a:tc>
                  <a:txBody>
                    <a:bodyPr/>
                    <a:lstStyle/>
                    <a:p>
                      <a:r>
                        <a:rPr lang="en-SI" dirty="0"/>
                        <a:t>2</a:t>
                      </a:r>
                    </a:p>
                  </a:txBody>
                  <a:tcPr/>
                </a:tc>
                <a:tc>
                  <a:txBody>
                    <a:bodyPr/>
                    <a:lstStyle/>
                    <a:p>
                      <a:r>
                        <a:rPr lang="en-SI" dirty="0"/>
                        <a:t>2</a:t>
                      </a:r>
                    </a:p>
                  </a:txBody>
                  <a:tcPr/>
                </a:tc>
                <a:tc>
                  <a:txBody>
                    <a:bodyPr/>
                    <a:lstStyle/>
                    <a:p>
                      <a:endParaRPr lang="en-SI" dirty="0"/>
                    </a:p>
                  </a:txBody>
                  <a:tcPr>
                    <a:noFill/>
                  </a:tcPr>
                </a:tc>
                <a:tc>
                  <a:txBody>
                    <a:bodyPr/>
                    <a:lstStyle/>
                    <a:p>
                      <a:r>
                        <a:rPr lang="en-SI" dirty="0"/>
                        <a:t>DIET</a:t>
                      </a:r>
                    </a:p>
                  </a:txBody>
                  <a:tcPr/>
                </a:tc>
                <a:tc>
                  <a:txBody>
                    <a:bodyPr/>
                    <a:lstStyle/>
                    <a:p>
                      <a:r>
                        <a:rPr lang="en-SI" dirty="0"/>
                        <a:t>1</a:t>
                      </a:r>
                    </a:p>
                  </a:txBody>
                  <a:tcPr/>
                </a:tc>
                <a:tc>
                  <a:txBody>
                    <a:bodyPr/>
                    <a:lstStyle/>
                    <a:p>
                      <a:r>
                        <a:rPr lang="en-SI" dirty="0"/>
                        <a:t>3</a:t>
                      </a:r>
                    </a:p>
                  </a:txBody>
                  <a:tcPr/>
                </a:tc>
                <a:extLst>
                  <a:ext uri="{0D108BD9-81ED-4DB2-BD59-A6C34878D82A}">
                    <a16:rowId xmlns:a16="http://schemas.microsoft.com/office/drawing/2014/main" val="121917577"/>
                  </a:ext>
                </a:extLst>
              </a:tr>
              <a:tr h="370840">
                <a:tc>
                  <a:txBody>
                    <a:bodyPr/>
                    <a:lstStyle/>
                    <a:p>
                      <a:r>
                        <a:rPr lang="en-SI" dirty="0"/>
                        <a:t>DOC4</a:t>
                      </a:r>
                    </a:p>
                  </a:txBody>
                  <a:tcPr/>
                </a:tc>
                <a:tc>
                  <a:txBody>
                    <a:bodyPr/>
                    <a:lstStyle/>
                    <a:p>
                      <a:r>
                        <a:rPr lang="en-SI" dirty="0"/>
                        <a:t>1</a:t>
                      </a:r>
                    </a:p>
                  </a:txBody>
                  <a:tcPr/>
                </a:tc>
                <a:tc>
                  <a:txBody>
                    <a:bodyPr/>
                    <a:lstStyle/>
                    <a:p>
                      <a:r>
                        <a:rPr lang="en-SI" dirty="0"/>
                        <a:t>3</a:t>
                      </a:r>
                    </a:p>
                  </a:txBody>
                  <a:tcPr/>
                </a:tc>
                <a:tc>
                  <a:txBody>
                    <a:bodyPr/>
                    <a:lstStyle/>
                    <a:p>
                      <a:endParaRPr lang="en-SI" dirty="0"/>
                    </a:p>
                  </a:txBody>
                  <a:tcPr>
                    <a:noFill/>
                  </a:tcPr>
                </a:tc>
                <a:tc>
                  <a:txBody>
                    <a:bodyPr/>
                    <a:lstStyle/>
                    <a:p>
                      <a:r>
                        <a:rPr lang="en-SI" dirty="0"/>
                        <a:t>SMOKING</a:t>
                      </a:r>
                    </a:p>
                  </a:txBody>
                  <a:tcPr/>
                </a:tc>
                <a:tc>
                  <a:txBody>
                    <a:bodyPr/>
                    <a:lstStyle/>
                    <a:p>
                      <a:r>
                        <a:rPr lang="en-SI" dirty="0"/>
                        <a:t>2</a:t>
                      </a:r>
                    </a:p>
                  </a:txBody>
                  <a:tcPr/>
                </a:tc>
                <a:tc>
                  <a:txBody>
                    <a:bodyPr/>
                    <a:lstStyle/>
                    <a:p>
                      <a:r>
                        <a:rPr lang="en-SI" dirty="0"/>
                        <a:t>2</a:t>
                      </a:r>
                    </a:p>
                  </a:txBody>
                  <a:tcPr/>
                </a:tc>
                <a:extLst>
                  <a:ext uri="{0D108BD9-81ED-4DB2-BD59-A6C34878D82A}">
                    <a16:rowId xmlns:a16="http://schemas.microsoft.com/office/drawing/2014/main" val="2701256846"/>
                  </a:ext>
                </a:extLst>
              </a:tr>
            </a:tbl>
          </a:graphicData>
        </a:graphic>
      </p:graphicFrame>
    </p:spTree>
    <p:extLst>
      <p:ext uri="{BB962C8B-B14F-4D97-AF65-F5344CB8AC3E}">
        <p14:creationId xmlns:p14="http://schemas.microsoft.com/office/powerpoint/2010/main" val="579869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8202" y="857071"/>
            <a:ext cx="1051559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sl-SI" sz="2400" dirty="0"/>
              <a:t>5. It computes how strong is the association between the </a:t>
            </a:r>
            <a:r>
              <a:rPr lang="sl-SI" sz="2400" b="1" dirty="0"/>
              <a:t>document and the topic</a:t>
            </a:r>
            <a:r>
              <a:rPr lang="sl-SI" sz="2400" dirty="0"/>
              <a:t> (probability of topic in the document: blue rectangle) and association between the </a:t>
            </a:r>
            <a:r>
              <a:rPr lang="sl-SI" sz="2400" b="1" dirty="0"/>
              <a:t>word and the topic</a:t>
            </a:r>
            <a:r>
              <a:rPr lang="sl-SI" sz="2400" dirty="0"/>
              <a:t> (probability of word in topic: grey rectangle).</a:t>
            </a:r>
            <a:endParaRPr kumimoji="0" lang="sl-SI" altLang="en-SI" sz="2400" b="0" i="0" u="none" strike="noStrike" cap="none" normalizeH="0" baseline="0" dirty="0">
              <a:ln>
                <a:noFill/>
              </a:ln>
              <a:solidFill>
                <a:schemeClr val="tx1"/>
              </a:solidFill>
              <a:effectLst/>
              <a:latin typeface="Arial" panose="020B0604020202020204" pitchFamily="34" charset="0"/>
            </a:endParaRPr>
          </a:p>
        </p:txBody>
      </p:sp>
      <p:pic>
        <p:nvPicPr>
          <p:cNvPr id="5" name="Picture 4" descr="A black and white square with blue and grey squares&#10;&#10;Description automatically generated with medium confidence">
            <a:extLst>
              <a:ext uri="{FF2B5EF4-FFF2-40B4-BE49-F238E27FC236}">
                <a16:creationId xmlns:a16="http://schemas.microsoft.com/office/drawing/2014/main" id="{1FFA4CFB-6A67-1776-6F97-FACE47C81A12}"/>
              </a:ext>
            </a:extLst>
          </p:cNvPr>
          <p:cNvPicPr>
            <a:picLocks noChangeAspect="1"/>
          </p:cNvPicPr>
          <p:nvPr/>
        </p:nvPicPr>
        <p:blipFill>
          <a:blip r:embed="rId2"/>
          <a:stretch>
            <a:fillRect/>
          </a:stretch>
        </p:blipFill>
        <p:spPr>
          <a:xfrm>
            <a:off x="1793158" y="2057400"/>
            <a:ext cx="8605684" cy="2743200"/>
          </a:xfrm>
          <a:prstGeom prst="rect">
            <a:avLst/>
          </a:prstGeom>
        </p:spPr>
      </p:pic>
    </p:spTree>
    <p:extLst>
      <p:ext uri="{BB962C8B-B14F-4D97-AF65-F5344CB8AC3E}">
        <p14:creationId xmlns:p14="http://schemas.microsoft.com/office/powerpoint/2010/main" val="387410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7844" y="730076"/>
            <a:ext cx="10515596"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sl-SI" sz="2400" dirty="0"/>
              <a:t>6. </a:t>
            </a:r>
            <a:r>
              <a:rPr lang="en-GB" sz="2400" dirty="0"/>
              <a:t>The pink rectangle is the product of the blue and grey rectangles and represents the probability that a word belongs to a certain topic. Based on this probability (both pink squares), the technique then determines which topic the document will belong to (the green star, which represents the random assignment of a topic to the selected document based on the calculated probability of the word-topic combination).</a:t>
            </a:r>
            <a:endParaRPr kumimoji="0" lang="sl-SI" altLang="en-SI" sz="2400" b="0" i="0" u="none" strike="noStrike" cap="none" normalizeH="0" baseline="0" dirty="0">
              <a:ln>
                <a:noFill/>
              </a:ln>
              <a:solidFill>
                <a:schemeClr val="tx1"/>
              </a:solidFill>
              <a:effectLst/>
              <a:latin typeface="Arial" panose="020B0604020202020204" pitchFamily="34" charset="0"/>
            </a:endParaRPr>
          </a:p>
        </p:txBody>
      </p:sp>
      <p:pic>
        <p:nvPicPr>
          <p:cNvPr id="3" name="Picture 2" descr="A black and white square with green stars&#10;&#10;Description automatically generated with medium confidence">
            <a:extLst>
              <a:ext uri="{FF2B5EF4-FFF2-40B4-BE49-F238E27FC236}">
                <a16:creationId xmlns:a16="http://schemas.microsoft.com/office/drawing/2014/main" id="{431E211F-2E38-5243-9540-1D5A14C18332}"/>
              </a:ext>
            </a:extLst>
          </p:cNvPr>
          <p:cNvPicPr>
            <a:picLocks noChangeAspect="1"/>
          </p:cNvPicPr>
          <p:nvPr/>
        </p:nvPicPr>
        <p:blipFill>
          <a:blip r:embed="rId2"/>
          <a:stretch>
            <a:fillRect/>
          </a:stretch>
        </p:blipFill>
        <p:spPr>
          <a:xfrm>
            <a:off x="1792800" y="3038400"/>
            <a:ext cx="8605684" cy="2743200"/>
          </a:xfrm>
          <a:prstGeom prst="rect">
            <a:avLst/>
          </a:prstGeom>
        </p:spPr>
      </p:pic>
    </p:spTree>
    <p:extLst>
      <p:ext uri="{BB962C8B-B14F-4D97-AF65-F5344CB8AC3E}">
        <p14:creationId xmlns:p14="http://schemas.microsoft.com/office/powerpoint/2010/main" val="4047592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a:extLst>
              <a:ext uri="{FF2B5EF4-FFF2-40B4-BE49-F238E27FC236}">
                <a16:creationId xmlns:a16="http://schemas.microsoft.com/office/drawing/2014/main" id="{0E2BCFE9-2035-5B2B-6E83-7C32C7DB5D4C}"/>
              </a:ext>
            </a:extLst>
          </p:cNvPr>
          <p:cNvSpPr>
            <a:spLocks noChangeArrowheads="1"/>
          </p:cNvSpPr>
          <p:nvPr/>
        </p:nvSpPr>
        <p:spPr bwMode="auto">
          <a:xfrm>
            <a:off x="838201" y="784338"/>
            <a:ext cx="10515596"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sz="2400" dirty="0"/>
              <a:t>In short, the algorithm determines a new topic (represented by the green star) based on probability (pink squares). The probability distribution of topics in the text is calculated using the Dirichlet distribution, which ensures that probabilities are never zero. This means that every word has at least a small chance of belonging to less common topics, or that less common topics are present in the document as well.</a:t>
            </a:r>
          </a:p>
          <a:p>
            <a:r>
              <a:rPr lang="en-GB" sz="2400" dirty="0"/>
              <a:t>Once the algorithm assigns a topic to a word, it also updates the word-topic table.</a:t>
            </a:r>
            <a:endParaRPr kumimoji="0" lang="sl-SI" altLang="en-SI" sz="2400" b="0"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DD46FA4E-4CBC-DDDF-8721-E3DC42940BEF}"/>
              </a:ext>
            </a:extLst>
          </p:cNvPr>
          <p:cNvGraphicFramePr>
            <a:graphicFrameLocks noGrp="1"/>
          </p:cNvGraphicFramePr>
          <p:nvPr>
            <p:extLst>
              <p:ext uri="{D42A27DB-BD31-4B8C-83A1-F6EECF244321}">
                <p14:modId xmlns:p14="http://schemas.microsoft.com/office/powerpoint/2010/main" val="1414736101"/>
              </p:ext>
            </p:extLst>
          </p:nvPr>
        </p:nvGraphicFramePr>
        <p:xfrm>
          <a:off x="838200" y="3882887"/>
          <a:ext cx="10515601" cy="1854200"/>
        </p:xfrm>
        <a:graphic>
          <a:graphicData uri="http://schemas.openxmlformats.org/drawingml/2006/table">
            <a:tbl>
              <a:tblPr firstRow="1" bandRow="1">
                <a:tableStyleId>{5C22544A-7EE6-4342-B048-85BDC9FD1C3A}</a:tableStyleId>
              </a:tblPr>
              <a:tblGrid>
                <a:gridCol w="1451610">
                  <a:extLst>
                    <a:ext uri="{9D8B030D-6E8A-4147-A177-3AD203B41FA5}">
                      <a16:colId xmlns:a16="http://schemas.microsoft.com/office/drawing/2014/main" val="1625426297"/>
                    </a:ext>
                  </a:extLst>
                </a:gridCol>
                <a:gridCol w="2160270">
                  <a:extLst>
                    <a:ext uri="{9D8B030D-6E8A-4147-A177-3AD203B41FA5}">
                      <a16:colId xmlns:a16="http://schemas.microsoft.com/office/drawing/2014/main" val="2461135677"/>
                    </a:ext>
                  </a:extLst>
                </a:gridCol>
                <a:gridCol w="2160270">
                  <a:extLst>
                    <a:ext uri="{9D8B030D-6E8A-4147-A177-3AD203B41FA5}">
                      <a16:colId xmlns:a16="http://schemas.microsoft.com/office/drawing/2014/main" val="2748714008"/>
                    </a:ext>
                  </a:extLst>
                </a:gridCol>
                <a:gridCol w="2160270">
                  <a:extLst>
                    <a:ext uri="{9D8B030D-6E8A-4147-A177-3AD203B41FA5}">
                      <a16:colId xmlns:a16="http://schemas.microsoft.com/office/drawing/2014/main" val="114580661"/>
                    </a:ext>
                  </a:extLst>
                </a:gridCol>
                <a:gridCol w="2583181">
                  <a:extLst>
                    <a:ext uri="{9D8B030D-6E8A-4147-A177-3AD203B41FA5}">
                      <a16:colId xmlns:a16="http://schemas.microsoft.com/office/drawing/2014/main" val="335915744"/>
                    </a:ext>
                  </a:extLst>
                </a:gridCol>
              </a:tblGrid>
              <a:tr h="370840">
                <a:tc>
                  <a:txBody>
                    <a:bodyPr/>
                    <a:lstStyle/>
                    <a:p>
                      <a:endParaRPr dirty="0"/>
                    </a:p>
                  </a:txBody>
                  <a:tcPr/>
                </a:tc>
                <a:tc>
                  <a:txBody>
                    <a:bodyPr/>
                    <a:lstStyle/>
                    <a:p>
                      <a:r>
                        <a:rPr lang="en-SI" dirty="0"/>
                        <a:t>CHOLESTEROL</a:t>
                      </a:r>
                    </a:p>
                  </a:txBody>
                  <a:tcPr/>
                </a:tc>
                <a:tc>
                  <a:txBody>
                    <a:bodyPr/>
                    <a:lstStyle/>
                    <a:p>
                      <a:r>
                        <a:rPr lang="en-SI" dirty="0"/>
                        <a:t>HDL</a:t>
                      </a:r>
                    </a:p>
                  </a:txBody>
                  <a:tcPr/>
                </a:tc>
                <a:tc>
                  <a:txBody>
                    <a:bodyPr/>
                    <a:lstStyle/>
                    <a:p>
                      <a:r>
                        <a:rPr lang="en-SI" dirty="0"/>
                        <a:t>DIET</a:t>
                      </a:r>
                    </a:p>
                  </a:txBody>
                  <a:tcPr/>
                </a:tc>
                <a:tc>
                  <a:txBody>
                    <a:bodyPr/>
                    <a:lstStyle/>
                    <a:p>
                      <a:r>
                        <a:rPr lang="en-SI" dirty="0"/>
                        <a:t>SMOKING</a:t>
                      </a:r>
                    </a:p>
                  </a:txBody>
                  <a:tcPr/>
                </a:tc>
                <a:extLst>
                  <a:ext uri="{0D108BD9-81ED-4DB2-BD59-A6C34878D82A}">
                    <a16:rowId xmlns:a16="http://schemas.microsoft.com/office/drawing/2014/main" val="884012125"/>
                  </a:ext>
                </a:extLst>
              </a:tr>
              <a:tr h="370840">
                <a:tc>
                  <a:txBody>
                    <a:bodyPr/>
                    <a:lstStyle/>
                    <a:p>
                      <a:r>
                        <a:rPr lang="en-SI" dirty="0"/>
                        <a:t>DOC1</a:t>
                      </a:r>
                    </a:p>
                  </a:txBody>
                  <a:tcPr/>
                </a:tc>
                <a:tc>
                  <a:txBody>
                    <a:bodyPr/>
                    <a:lstStyle/>
                    <a:p>
                      <a:r>
                        <a:rPr lang="sl-SI" noProof="0" dirty="0"/>
                        <a:t>topic 2</a:t>
                      </a:r>
                    </a:p>
                  </a:txBody>
                  <a:tcPr anchor="ctr">
                    <a:solidFill>
                      <a:srgbClr val="FCE3D7"/>
                    </a:solidFill>
                  </a:tcPr>
                </a:tc>
                <a:tc>
                  <a:txBody>
                    <a:bodyPr/>
                    <a:lstStyle/>
                    <a:p>
                      <a:r>
                        <a:rPr lang="sl-SI" noProof="0" dirty="0"/>
                        <a:t>topic 2</a:t>
                      </a:r>
                    </a:p>
                  </a:txBody>
                  <a:tcPr anchor="ctr"/>
                </a:tc>
                <a:tc>
                  <a:txBody>
                    <a:bodyPr/>
                    <a:lstStyle/>
                    <a:p>
                      <a:r>
                        <a:rPr lang="sl-SI" noProof="0" dirty="0"/>
                        <a:t>topic 2</a:t>
                      </a:r>
                    </a:p>
                  </a:txBody>
                  <a:tcPr anchor="ctr"/>
                </a:tc>
                <a:tc>
                  <a:txBody>
                    <a:bodyPr/>
                    <a:lstStyle/>
                    <a:p>
                      <a:r>
                        <a:rPr lang="sl-SI" noProof="0" dirty="0"/>
                        <a:t>topic 1</a:t>
                      </a:r>
                    </a:p>
                  </a:txBody>
                  <a:tcPr anchor="ctr"/>
                </a:tc>
                <a:extLst>
                  <a:ext uri="{0D108BD9-81ED-4DB2-BD59-A6C34878D82A}">
                    <a16:rowId xmlns:a16="http://schemas.microsoft.com/office/drawing/2014/main" val="2035707579"/>
                  </a:ext>
                </a:extLst>
              </a:tr>
              <a:tr h="370840">
                <a:tc>
                  <a:txBody>
                    <a:bodyPr/>
                    <a:lstStyle/>
                    <a:p>
                      <a:r>
                        <a:rPr lang="en-SI" dirty="0"/>
                        <a:t>DOC2</a:t>
                      </a:r>
                    </a:p>
                  </a:txBody>
                  <a:tcPr/>
                </a:tc>
                <a:tc>
                  <a:txBody>
                    <a:bodyPr/>
                    <a:lstStyle/>
                    <a:p>
                      <a:r>
                        <a:rPr lang="sl-SI" noProof="0" dirty="0"/>
                        <a:t>topic 1</a:t>
                      </a:r>
                    </a:p>
                  </a:txBody>
                  <a:tcPr anchor="ct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1</a:t>
                      </a:r>
                    </a:p>
                  </a:txBody>
                  <a:tcPr anchor="ctr"/>
                </a:tc>
                <a:extLst>
                  <a:ext uri="{0D108BD9-81ED-4DB2-BD59-A6C34878D82A}">
                    <a16:rowId xmlns:a16="http://schemas.microsoft.com/office/drawing/2014/main" val="4255501596"/>
                  </a:ext>
                </a:extLst>
              </a:tr>
              <a:tr h="370840">
                <a:tc>
                  <a:txBody>
                    <a:bodyPr/>
                    <a:lstStyle/>
                    <a:p>
                      <a:r>
                        <a:rPr lang="en-SI" dirty="0"/>
                        <a:t>DOC3</a:t>
                      </a:r>
                    </a:p>
                  </a:txBody>
                  <a:tcPr/>
                </a:tc>
                <a:tc>
                  <a:txBody>
                    <a:bodyPr/>
                    <a:lstStyle/>
                    <a:p>
                      <a:r>
                        <a:rPr lang="sl-SI" noProof="0" dirty="0"/>
                        <a:t>topic 2</a:t>
                      </a:r>
                    </a:p>
                  </a:txBody>
                  <a:tcPr anchor="ctr"/>
                </a:tc>
                <a:tc>
                  <a:txBody>
                    <a:bodyPr/>
                    <a:lstStyle/>
                    <a:p>
                      <a:r>
                        <a:rPr lang="sl-SI" noProof="0" dirty="0"/>
                        <a:t>topic 1</a:t>
                      </a:r>
                    </a:p>
                  </a:txBody>
                  <a:tcPr anchor="ctr"/>
                </a:tc>
                <a:tc>
                  <a:txBody>
                    <a:bodyPr/>
                    <a:lstStyle/>
                    <a:p>
                      <a:r>
                        <a:rPr lang="sl-SI" noProof="0" dirty="0"/>
                        <a:t>topic 1</a:t>
                      </a:r>
                    </a:p>
                  </a:txBody>
                  <a:tcPr anchor="ctr"/>
                </a:tc>
                <a:tc>
                  <a:txBody>
                    <a:bodyPr/>
                    <a:lstStyle/>
                    <a:p>
                      <a:r>
                        <a:rPr lang="sl-SI" noProof="0" dirty="0"/>
                        <a:t>topic 2</a:t>
                      </a:r>
                    </a:p>
                  </a:txBody>
                  <a:tcPr anchor="ctr"/>
                </a:tc>
                <a:extLst>
                  <a:ext uri="{0D108BD9-81ED-4DB2-BD59-A6C34878D82A}">
                    <a16:rowId xmlns:a16="http://schemas.microsoft.com/office/drawing/2014/main" val="2438198513"/>
                  </a:ext>
                </a:extLst>
              </a:tr>
              <a:tr h="370840">
                <a:tc>
                  <a:txBody>
                    <a:bodyPr/>
                    <a:lstStyle/>
                    <a:p>
                      <a:r>
                        <a:rPr lang="en-SI" dirty="0"/>
                        <a:t>DOC4</a:t>
                      </a:r>
                    </a:p>
                  </a:txBody>
                  <a:tcPr/>
                </a:tc>
                <a:tc>
                  <a:txBody>
                    <a:bodyPr/>
                    <a:lstStyle/>
                    <a:p>
                      <a:r>
                        <a:rPr lang="sl-SI" noProof="0" dirty="0"/>
                        <a:t>topic 1</a:t>
                      </a:r>
                    </a:p>
                  </a:txBody>
                  <a:tcPr anchor="ctr"/>
                </a:tc>
                <a:tc>
                  <a:txBody>
                    <a:bodyPr/>
                    <a:lstStyle/>
                    <a:p>
                      <a:r>
                        <a:rPr lang="sl-SI" noProof="0" dirty="0"/>
                        <a:t>topic 2</a:t>
                      </a:r>
                    </a:p>
                  </a:txBody>
                  <a:tcPr anchor="ctr"/>
                </a:tc>
                <a:tc>
                  <a:txBody>
                    <a:bodyPr/>
                    <a:lstStyle/>
                    <a:p>
                      <a:r>
                        <a:rPr lang="sl-SI" noProof="0" dirty="0"/>
                        <a:t>topic 2</a:t>
                      </a:r>
                    </a:p>
                  </a:txBody>
                  <a:tcPr anchor="ctr"/>
                </a:tc>
                <a:tc>
                  <a:txBody>
                    <a:bodyPr/>
                    <a:lstStyle/>
                    <a:p>
                      <a:r>
                        <a:rPr lang="sl-SI" noProof="0" dirty="0"/>
                        <a:t>topic 2</a:t>
                      </a:r>
                    </a:p>
                  </a:txBody>
                  <a:tcPr anchor="ctr"/>
                </a:tc>
                <a:extLst>
                  <a:ext uri="{0D108BD9-81ED-4DB2-BD59-A6C34878D82A}">
                    <a16:rowId xmlns:a16="http://schemas.microsoft.com/office/drawing/2014/main" val="1035867755"/>
                  </a:ext>
                </a:extLst>
              </a:tr>
            </a:tbl>
          </a:graphicData>
        </a:graphic>
      </p:graphicFrame>
    </p:spTree>
    <p:extLst>
      <p:ext uri="{BB962C8B-B14F-4D97-AF65-F5344CB8AC3E}">
        <p14:creationId xmlns:p14="http://schemas.microsoft.com/office/powerpoint/2010/main" val="578439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4666</TotalTime>
  <Words>1001</Words>
  <Application>Microsoft Macintosh PowerPoint</Application>
  <PresentationFormat>Widescreen</PresentationFormat>
  <Paragraphs>206</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Arial</vt:lpstr>
      <vt:lpstr>Calibri</vt:lpstr>
      <vt:lpstr>Calibri Light</vt:lpstr>
      <vt:lpstr>Office Theme</vt:lpstr>
      <vt:lpstr>Latent Dirichlet Allocation Simplified explaination of Gibbs Sampling without formulae.</vt:lpstr>
      <vt:lpstr>Latent Dirichlet Allocation</vt:lpstr>
      <vt:lpstr>How LDA works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Characteristics of LDA</vt:lpstr>
      <vt:lpstr>Limitations of LDA</vt:lpstr>
      <vt:lpstr>LDA tools</vt:lpstr>
      <vt:lpstr>Beyond LDA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Latentna Dirichletova razporeditev</dc:title>
  <dc:creator> </dc:creator>
  <cp:lastModifiedBy>Ajda Pretnar</cp:lastModifiedBy>
  <cp:revision>25</cp:revision>
  <dcterms:created xsi:type="dcterms:W3CDTF">2021-10-21T08:46:43Z</dcterms:created>
  <dcterms:modified xsi:type="dcterms:W3CDTF">2024-07-19T10:23:02Z</dcterms:modified>
</cp:coreProperties>
</file>